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355" r:id="rId2"/>
    <p:sldId id="256" r:id="rId3"/>
    <p:sldId id="326" r:id="rId4"/>
    <p:sldId id="356" r:id="rId5"/>
    <p:sldId id="328" r:id="rId6"/>
    <p:sldId id="365" r:id="rId7"/>
    <p:sldId id="369" r:id="rId8"/>
    <p:sldId id="364" r:id="rId9"/>
    <p:sldId id="357" r:id="rId10"/>
    <p:sldId id="359" r:id="rId11"/>
    <p:sldId id="330" r:id="rId12"/>
    <p:sldId id="360" r:id="rId13"/>
    <p:sldId id="372" r:id="rId14"/>
    <p:sldId id="361" r:id="rId15"/>
    <p:sldId id="362" r:id="rId16"/>
    <p:sldId id="371" r:id="rId17"/>
    <p:sldId id="366" r:id="rId18"/>
    <p:sldId id="368" r:id="rId19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28" autoAdjust="0"/>
  </p:normalViewPr>
  <p:slideViewPr>
    <p:cSldViewPr>
      <p:cViewPr>
        <p:scale>
          <a:sx n="60" d="100"/>
          <a:sy n="60" d="100"/>
        </p:scale>
        <p:origin x="-73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697ED-B9FE-4EDA-A64B-BF3A4E1BFEB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F1BBB-9CCF-497C-A27F-99880297150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825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210D2-7CD1-4500-85B1-778274F718D6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6BB81-3CD4-47AF-B200-1A72891F73A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303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BB81-3CD4-47AF-B200-1A72891F73A6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BB81-3CD4-47AF-B200-1A72891F73A6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9291-5072-4694-B9F4-9DF65586F094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F90-4800-47BA-9727-8FFA2232FF6A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BD0-43C0-4D1D-8581-E1E84CA22998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51E-70D6-4CFC-8AA0-E18B831EB2CB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083-2313-4A19-B63B-548085EE7ADC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6448-4ED0-428C-B977-90C49ECD3F54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B736-9DBA-41B0-BC34-F4355E925262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1A4F-A83D-4C9C-A380-4228799245B7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60A0-E6EB-4E6F-A131-825F9F14607F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BBE3-390E-4981-AFC6-B506AD041E06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8ABF87-CAFB-43F2-B36A-5DE58AF1E757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D81395-DE12-4E58-B180-5ED71D4870EF}" type="datetime1">
              <a:rPr lang="th-TH" smtClean="0"/>
              <a:pPr/>
              <a:t>21/12/60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55979A-B5AC-490D-99A0-BF5F2B7829C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18288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th-TH" sz="7200" dirty="0" smtClean="0"/>
              <a:t>ข้อมูลเวชระเบียนและสถิติ</a:t>
            </a:r>
            <a:endParaRPr lang="th-TH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143248"/>
            <a:ext cx="7854696" cy="2357454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 smtClean="0"/>
              <a:t>วาสนา    จันทะชุม </a:t>
            </a:r>
          </a:p>
          <a:p>
            <a:pPr algn="ctr"/>
            <a:r>
              <a:rPr lang="th-TH" sz="4800" b="1" dirty="0" smtClean="0"/>
              <a:t>หัวหน้าหน่วยเวชสถิติ  งานเวชระเบียนและสถิติ</a:t>
            </a:r>
            <a:endParaRPr lang="th-TH" sz="4800" b="1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41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794352"/>
          </a:xfrm>
        </p:spPr>
        <p:txBody>
          <a:bodyPr>
            <a:normAutofit/>
          </a:bodyPr>
          <a:lstStyle/>
          <a:p>
            <a:r>
              <a:rPr lang="th-TH" b="1" u="sng" dirty="0" smtClean="0"/>
              <a:t> </a:t>
            </a:r>
            <a:r>
              <a:rPr lang="th-TH" b="1" u="sng" dirty="0" smtClean="0">
                <a:solidFill>
                  <a:srgbClr val="FFC000"/>
                </a:solidFill>
              </a:rPr>
              <a:t>ประเภทของข้อมูลที่มี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71514" y="857232"/>
            <a:ext cx="7829576" cy="5500726"/>
          </a:xfrm>
        </p:spPr>
        <p:txBody>
          <a:bodyPr>
            <a:noAutofit/>
          </a:bodyPr>
          <a:lstStyle/>
          <a:p>
            <a:r>
              <a:rPr lang="th-TH" sz="4000" dirty="0" smtClean="0">
                <a:latin typeface="Arial Black" pitchFamily="34" charset="0"/>
              </a:rPr>
              <a:t>ข้อมูลผู้ป่วยนอก</a:t>
            </a:r>
          </a:p>
          <a:p>
            <a:r>
              <a:rPr lang="th-TH" sz="4000" dirty="0" smtClean="0">
                <a:latin typeface="Arial Black" pitchFamily="34" charset="0"/>
              </a:rPr>
              <a:t>ข้อมูลผู้ป่วยรับไว้</a:t>
            </a:r>
          </a:p>
          <a:p>
            <a:r>
              <a:rPr lang="th-TH" sz="4000" dirty="0" smtClean="0">
                <a:latin typeface="Arial Black" pitchFamily="34" charset="0"/>
              </a:rPr>
              <a:t>ข้อมูลผู้ป่วยจำหน่าย</a:t>
            </a:r>
          </a:p>
          <a:p>
            <a:r>
              <a:rPr lang="th-TH" sz="4000" dirty="0" smtClean="0">
                <a:latin typeface="Arial Black" pitchFamily="34" charset="0"/>
              </a:rPr>
              <a:t>ข้อมูล/สถิติเตียงผู้ป่วย และอัตราการใช้เตียง</a:t>
            </a:r>
          </a:p>
          <a:p>
            <a:pPr lvl="0"/>
            <a:r>
              <a:rPr lang="th-TH" sz="4000" dirty="0" smtClean="0">
                <a:latin typeface="Arial Black" pitchFamily="34" charset="0"/>
              </a:rPr>
              <a:t>ข้อมูลพื้นฐานทั่วไปเกี่ยวกับผู้ป่วย</a:t>
            </a:r>
          </a:p>
          <a:p>
            <a:pPr lvl="0">
              <a:buNone/>
            </a:pPr>
            <a:r>
              <a:rPr lang="th-TH" sz="1400" dirty="0" smtClean="0"/>
              <a:t>*************************************************************************************************************************************</a:t>
            </a:r>
          </a:p>
          <a:p>
            <a:pPr>
              <a:buNone/>
            </a:pPr>
            <a:r>
              <a:rPr lang="th-TH" sz="4000" b="1" dirty="0" smtClean="0">
                <a:solidFill>
                  <a:srgbClr val="FFC000"/>
                </a:solidFill>
              </a:rPr>
              <a:t>ข้อมูลผู้ป่วยที่บันทึกและจัดเก็บในระบบฐานข้อมูล</a:t>
            </a:r>
            <a:endParaRPr lang="th-TH" sz="3800" dirty="0" smtClean="0"/>
          </a:p>
          <a:p>
            <a:r>
              <a:rPr lang="th-TH" sz="3800" dirty="0" smtClean="0">
                <a:latin typeface="Arial Black" pitchFamily="34" charset="0"/>
              </a:rPr>
              <a:t> </a:t>
            </a:r>
            <a:r>
              <a:rPr lang="th-TH" sz="3800" b="1" dirty="0" smtClean="0">
                <a:latin typeface="Arial Black" pitchFamily="34" charset="0"/>
              </a:rPr>
              <a:t>มีตั้งแต่ ปี พ</a:t>
            </a:r>
            <a:r>
              <a:rPr lang="en-US" sz="3800" b="1" dirty="0" smtClean="0">
                <a:latin typeface="Arial Black" pitchFamily="34" charset="0"/>
              </a:rPr>
              <a:t>.</a:t>
            </a:r>
            <a:r>
              <a:rPr lang="th-TH" sz="3800" b="1" dirty="0" smtClean="0">
                <a:latin typeface="Arial Black" pitchFamily="34" charset="0"/>
              </a:rPr>
              <a:t>ศ</a:t>
            </a:r>
            <a:r>
              <a:rPr lang="en-US" sz="3800" b="1" dirty="0" smtClean="0">
                <a:latin typeface="Arial Black" pitchFamily="34" charset="0"/>
              </a:rPr>
              <a:t>.</a:t>
            </a:r>
            <a:r>
              <a:rPr lang="th-TH" sz="3800" b="1" dirty="0" smtClean="0">
                <a:latin typeface="Arial Black" pitchFamily="34" charset="0"/>
              </a:rPr>
              <a:t> 2536 จนถึงปัจจุบัน</a:t>
            </a:r>
            <a:endParaRPr lang="th-TH" sz="3600" b="1" dirty="0" smtClean="0"/>
          </a:p>
          <a:p>
            <a:pPr>
              <a:buNone/>
            </a:pPr>
            <a:r>
              <a:rPr lang="th-TH" sz="3600" b="1" dirty="0" smtClean="0"/>
              <a:t> </a:t>
            </a:r>
            <a:endParaRPr lang="en-US" sz="3600" b="1" dirty="0" smtClean="0"/>
          </a:p>
          <a:p>
            <a:pPr lvl="0">
              <a:buNone/>
            </a:pPr>
            <a:endParaRPr lang="en-US" sz="4000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400" smtClean="0"/>
              <a:pPr/>
              <a:t>10</a:t>
            </a:fld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จำนวนข้อมูลผู้ป่วย 5 ปี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357694"/>
            <a:ext cx="1328718" cy="214314"/>
          </a:xfrm>
        </p:spPr>
        <p:txBody>
          <a:bodyPr>
            <a:normAutofit fontScale="32500" lnSpcReduction="20000"/>
          </a:bodyPr>
          <a:lstStyle/>
          <a:p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28596" y="1357299"/>
          <a:ext cx="8143932" cy="4643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712"/>
                <a:gridCol w="1347684"/>
                <a:gridCol w="1285884"/>
                <a:gridCol w="1214446"/>
                <a:gridCol w="1285884"/>
                <a:gridCol w="1357322"/>
              </a:tblGrid>
              <a:tr h="669325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ปีงบประมาณ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2556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2557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2558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2559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2560</a:t>
                      </a:r>
                      <a:endParaRPr lang="th-TH" sz="3200" dirty="0"/>
                    </a:p>
                  </a:txBody>
                  <a:tcPr/>
                </a:tc>
              </a:tr>
              <a:tr h="993536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ผู้ป่วยนอก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1058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865,641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837,542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859,946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915,173 </a:t>
                      </a:r>
                    </a:p>
                  </a:txBody>
                  <a:tcPr marL="7620" marR="7620" marT="7620" marB="0" anchor="b"/>
                </a:tc>
              </a:tr>
              <a:tr h="993536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ผู้ป่วยในรับไว้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45,091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45,351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43,533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44,697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45,032 </a:t>
                      </a:r>
                    </a:p>
                  </a:txBody>
                  <a:tcPr marL="7620" marR="7620" marT="7620" marB="0" anchor="b"/>
                </a:tc>
              </a:tr>
              <a:tr h="993536">
                <a:tc>
                  <a:txBody>
                    <a:bodyPr/>
                    <a:lstStyle/>
                    <a:p>
                      <a:r>
                        <a:rPr lang="th-TH" sz="3000" dirty="0" smtClean="0"/>
                        <a:t>ผู้ป่วยในจำหน่าย</a:t>
                      </a:r>
                      <a:endParaRPr lang="th-TH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44,890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45,362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44,026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44,811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45,085 </a:t>
                      </a:r>
                    </a:p>
                  </a:txBody>
                  <a:tcPr marL="7620" marR="7620" marT="7620" marB="0" anchor="b"/>
                </a:tc>
              </a:tr>
              <a:tr h="993536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จำนวนเตียง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1,029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1,041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1,055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1,058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1,058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400" smtClean="0"/>
              <a:pPr/>
              <a:t>11</a:t>
            </a:fld>
            <a:endParaRPr lang="th-TH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>
            <a:normAutofit/>
          </a:bodyPr>
          <a:lstStyle/>
          <a:p>
            <a:r>
              <a:rPr lang="th-TH" sz="4000" dirty="0" smtClean="0"/>
              <a:t>   </a:t>
            </a:r>
            <a:r>
              <a:rPr lang="th-TH" sz="4000" b="1" u="sng" dirty="0" smtClean="0"/>
              <a:t>รายละเอียดของข้อมูลเวชระเบียนที่มีในระบบ</a:t>
            </a:r>
            <a:r>
              <a:rPr lang="en-US" sz="4000" b="1" u="sng" dirty="0" smtClean="0"/>
              <a:t>  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4357694"/>
            <a:ext cx="8358246" cy="10001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th-TH" sz="3200" b="1" dirty="0" smtClean="0">
                <a:solidFill>
                  <a:srgbClr val="7030A0"/>
                </a:solidFill>
              </a:rPr>
              <a:t> </a:t>
            </a:r>
            <a:r>
              <a:rPr lang="th-TH" sz="3800" b="1" dirty="0" smtClean="0">
                <a:solidFill>
                  <a:srgbClr val="7030A0"/>
                </a:solidFill>
              </a:rPr>
              <a:t>ข้อมูลการวินิจฉัยโรค </a:t>
            </a:r>
            <a:r>
              <a:rPr lang="th-TH" sz="3800" dirty="0" smtClean="0"/>
              <a:t>การทำหัตถการ การผ่าตัด บันทึกโดยใช้รหัส</a:t>
            </a:r>
            <a:r>
              <a:rPr lang="en-US" sz="3800" dirty="0" smtClean="0"/>
              <a:t> </a:t>
            </a:r>
            <a:r>
              <a:rPr lang="en-US" sz="2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ICD-10 , ICD-9cm</a:t>
            </a:r>
            <a:endParaRPr lang="th-TH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358246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th-TH" sz="3600" b="1" dirty="0" smtClean="0">
                <a:solidFill>
                  <a:srgbClr val="7030A0"/>
                </a:solidFill>
              </a:rPr>
              <a:t>มีข้อมูลพื้นฐาน ข้อมูลการตรวจ และการนอนรักษาของผู้ป่วย</a:t>
            </a:r>
          </a:p>
          <a:p>
            <a:pPr lvl="0"/>
            <a:r>
              <a:rPr lang="th-TH" sz="3600" dirty="0" smtClean="0"/>
              <a:t> ได้แก่</a:t>
            </a:r>
            <a:r>
              <a:rPr lang="en-US" sz="3600" dirty="0" smtClean="0"/>
              <a:t> </a:t>
            </a:r>
            <a:r>
              <a:rPr lang="en-US" sz="3200" dirty="0" smtClean="0"/>
              <a:t>HN</a:t>
            </a:r>
            <a:r>
              <a:rPr lang="en-US" sz="3600" dirty="0" smtClean="0"/>
              <a:t> </a:t>
            </a:r>
            <a:r>
              <a:rPr lang="th-TH" sz="3600" dirty="0" smtClean="0"/>
              <a:t>ชื่อ สกุล คำนำหน้าชื่อ เลขบัตรประชาชน เพศ อายุ อาชีพ</a:t>
            </a:r>
            <a:r>
              <a:rPr lang="en-US" sz="3600" dirty="0" smtClean="0"/>
              <a:t> </a:t>
            </a:r>
            <a:r>
              <a:rPr lang="th-TH" sz="3600" dirty="0" smtClean="0"/>
              <a:t>ที่อยู่ เชื้อชาติ สัญชาติ ศาสนา สภาพสมรส สิทธิการรักษา ประเภทผู้ป่วยของห้องตรวจ</a:t>
            </a:r>
            <a:r>
              <a:rPr lang="en-US" sz="3600" dirty="0" smtClean="0"/>
              <a:t>-</a:t>
            </a:r>
            <a:r>
              <a:rPr lang="th-TH" sz="3600" dirty="0" smtClean="0"/>
              <a:t>รพ. วันที่มารักษา แผนก/ภาควิชาที่รักษา  ลักษณะการรับ-ส่งผู้ป่วย โรงพยาบาลที่ส่งตัว-รับต่อ ลักษณะการจำหน่าย ชื่อแพทย์ผู้ตรวจ ค่ารักษา ค่า</a:t>
            </a:r>
            <a:r>
              <a:rPr lang="en-US" dirty="0" smtClean="0"/>
              <a:t>RW</a:t>
            </a:r>
            <a:r>
              <a:rPr lang="th-TH" dirty="0" smtClean="0"/>
              <a:t> </a:t>
            </a:r>
            <a:r>
              <a:rPr lang="en-US" dirty="0" smtClean="0"/>
              <a:t> LOS</a:t>
            </a:r>
            <a:r>
              <a:rPr lang="th-TH" dirty="0" smtClean="0"/>
              <a:t>  </a:t>
            </a:r>
            <a:r>
              <a:rPr lang="th-TH" sz="3400" dirty="0" smtClean="0"/>
              <a:t>หอผู้ป่วย ผู้ป่วยถึงแก่กรรม</a:t>
            </a:r>
            <a:r>
              <a:rPr lang="en-US" sz="3400" dirty="0" smtClean="0"/>
              <a:t> </a:t>
            </a:r>
            <a:r>
              <a:rPr lang="th-TH" sz="3400" dirty="0" smtClean="0"/>
              <a:t>และสาเหตุถึงแก่กรรม</a:t>
            </a:r>
            <a:r>
              <a:rPr lang="en-US" sz="3400" dirty="0" smtClean="0"/>
              <a:t>  </a:t>
            </a:r>
            <a:endParaRPr lang="en-US" sz="3400" dirty="0"/>
          </a:p>
        </p:txBody>
      </p:sp>
      <p:sp>
        <p:nvSpPr>
          <p:cNvPr id="6" name="ตัวยึดเนื้อหา 2"/>
          <p:cNvSpPr txBox="1">
            <a:spLocks/>
          </p:cNvSpPr>
          <p:nvPr/>
        </p:nvSpPr>
        <p:spPr>
          <a:xfrm>
            <a:off x="428596" y="5572140"/>
            <a:ext cx="8358246" cy="107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 fontScale="25000" lnSpcReduction="20000"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th-TH" sz="15200" b="1" dirty="0" smtClean="0">
                <a:solidFill>
                  <a:srgbClr val="7030A0"/>
                </a:solidFill>
              </a:rPr>
              <a:t>ข้อมูลเตียงผู้ป่วย </a:t>
            </a:r>
            <a:r>
              <a:rPr lang="th-TH" sz="15200" dirty="0" smtClean="0"/>
              <a:t>ได้แก่ การใช้เตียง/อัตราครองเตียง ประเภทเตียง หอผู้ป่วย ภาควิชา และอื่นๆ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h-TH" sz="3000" b="0" i="0" u="sng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39156" y="6422064"/>
            <a:ext cx="762000" cy="365125"/>
          </a:xfrm>
        </p:spPr>
        <p:txBody>
          <a:bodyPr/>
          <a:lstStyle/>
          <a:p>
            <a:fld id="{2655979A-B5AC-490D-99A0-BF5F2B7829CC}" type="slidenum">
              <a:rPr lang="th-TH" sz="2400" smtClean="0"/>
              <a:pPr/>
              <a:t>12</a:t>
            </a:fld>
            <a:endParaRPr lang="th-TH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286412"/>
          </a:xfr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>
              <a:buClr>
                <a:srgbClr val="FF0000"/>
              </a:buClr>
            </a:pPr>
            <a:r>
              <a:rPr lang="th-TH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งานเวชระเบียนและสถิติ ได้เริ่มทำการ</a:t>
            </a:r>
            <a:r>
              <a:rPr lang="en-US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Scan</a:t>
            </a:r>
            <a:r>
              <a:rPr lang="th-TH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ตั้งแต่ ปี พ</a:t>
            </a:r>
            <a:r>
              <a:rPr lang="en-US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</a:t>
            </a:r>
            <a:r>
              <a:rPr lang="en-US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.25</a:t>
            </a:r>
            <a:r>
              <a:rPr lang="th-TH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49 จนถึงปัจจุบัน </a:t>
            </a:r>
            <a:endParaRPr lang="en-US" sz="34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Clr>
                <a:srgbClr val="FF0000"/>
              </a:buClr>
            </a:pPr>
            <a:r>
              <a:rPr lang="th-TH" sz="3400" b="1" u="sng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แฟ้มเวชระเบียนผู้ป่วยใน</a:t>
            </a:r>
          </a:p>
          <a:p>
            <a:pPr marL="0">
              <a:buClr>
                <a:srgbClr val="FF0000"/>
              </a:buClr>
              <a:buFont typeface="Wingdings" pitchFamily="2" charset="2"/>
              <a:buChar char="q"/>
            </a:pPr>
            <a:r>
              <a:rPr lang="th-TH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จะทำการ</a:t>
            </a:r>
            <a:r>
              <a:rPr lang="en-US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Scan</a:t>
            </a:r>
            <a:r>
              <a:rPr lang="th-TH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ทุกแฟ้ม </a:t>
            </a:r>
          </a:p>
          <a:p>
            <a:pPr marL="0">
              <a:buClr>
                <a:srgbClr val="FF0000"/>
              </a:buClr>
              <a:buFont typeface="Wingdings" pitchFamily="2" charset="2"/>
              <a:buChar char="q"/>
            </a:pPr>
            <a:r>
              <a:rPr lang="th-TH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นำเข้าระบบประมาณ 30 วันหลังผู้ป่วยจำหน่าย  </a:t>
            </a:r>
            <a:r>
              <a:rPr lang="en-US" sz="34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th-TH" sz="34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Clr>
                <a:srgbClr val="FF0000"/>
              </a:buClr>
            </a:pPr>
            <a:r>
              <a:rPr lang="th-TH" sz="3400" b="1" u="sng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บัตรตรวจโรค</a:t>
            </a:r>
            <a:r>
              <a:rPr lang="en-US" sz="3400" b="1" u="sng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(OPD Card)</a:t>
            </a:r>
            <a:r>
              <a:rPr lang="th-TH" sz="3400" b="1" u="sng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>
              <a:buClr>
                <a:srgbClr val="FF0000"/>
              </a:buClr>
              <a:buFont typeface="Wingdings" pitchFamily="2" charset="2"/>
              <a:buChar char="q"/>
            </a:pPr>
            <a:r>
              <a:rPr lang="th-TH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ช่วงแรก </a:t>
            </a:r>
            <a:r>
              <a:rPr lang="en-US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Scan</a:t>
            </a:r>
            <a:r>
              <a:rPr lang="th-TH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ทุกแฟ้ม แต่ปัจจุบัน</a:t>
            </a:r>
            <a:r>
              <a:rPr lang="en-US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Scan</a:t>
            </a:r>
            <a:r>
              <a:rPr lang="th-TH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เฉพาะผู้ป่วยที่ตรวจแผนก</a:t>
            </a:r>
            <a:r>
              <a:rPr lang="en-US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AE </a:t>
            </a:r>
            <a:r>
              <a:rPr lang="th-TH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กุมารฯ จักษุ ด้วยเหตุผลพื้นที่ การจัดเก็บ และนโยบายการใช้ </a:t>
            </a:r>
            <a:r>
              <a:rPr lang="en-US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EMR</a:t>
            </a:r>
            <a:r>
              <a:rPr lang="th-TH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ในระบบ </a:t>
            </a:r>
            <a:r>
              <a:rPr lang="en-US" sz="3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</a:t>
            </a:r>
            <a:endParaRPr lang="th-TH" sz="32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80010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None/>
            </a:pP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ข้อมูลเวชระเบียนภาพ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400" smtClean="0"/>
              <a:pPr/>
              <a:t>13</a:t>
            </a:fld>
            <a:endParaRPr lang="th-TH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953774"/>
          </a:xfrm>
        </p:spPr>
        <p:txBody>
          <a:bodyPr/>
          <a:lstStyle/>
          <a:p>
            <a:r>
              <a:rPr lang="th-TH" b="1" u="sng" dirty="0" smtClean="0">
                <a:solidFill>
                  <a:srgbClr val="FFC000"/>
                </a:solidFill>
              </a:rPr>
              <a:t>การให้บริการข้อมูล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785794"/>
            <a:ext cx="7858180" cy="25003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rgbClr val="FFFF00"/>
                </a:solidFill>
              </a:rPr>
              <a:t>ระยะเวลาการให้บริการข้อมูล</a:t>
            </a:r>
          </a:p>
          <a:p>
            <a:pPr marL="0" indent="0"/>
            <a:r>
              <a:rPr lang="th-TH" sz="3600" dirty="0" smtClean="0"/>
              <a:t> หากเร่งด่วน จะดำเนินการทันที หรือภายใน </a:t>
            </a:r>
            <a:r>
              <a:rPr lang="en-US" sz="3600" dirty="0" smtClean="0"/>
              <a:t>1 </a:t>
            </a:r>
            <a:r>
              <a:rPr lang="th-TH" sz="3600" dirty="0" smtClean="0"/>
              <a:t>วัน</a:t>
            </a:r>
          </a:p>
          <a:p>
            <a:pPr marL="0" indent="0"/>
            <a:r>
              <a:rPr lang="th-TH" sz="3600" dirty="0" smtClean="0"/>
              <a:t> หากไม่ด่วน จะดำเนินการตามคิว ภายใน 3 วันทำการ </a:t>
            </a:r>
          </a:p>
          <a:p>
            <a:pPr marL="0" indent="0"/>
            <a:r>
              <a:rPr lang="th-TH" sz="3600" dirty="0" smtClean="0"/>
              <a:t> ขึ้นอยู่กับความยากง่าย และความซับซ้อนของข้อมูลที่ต้องการ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429000"/>
            <a:ext cx="8072494" cy="15081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</a:rPr>
              <a:t>การรับข้อมูล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</a:t>
            </a:r>
            <a:r>
              <a:rPr lang="th-TH" sz="3000" dirty="0" smtClean="0"/>
              <a:t>กรณีมารับเอง - พิมพ์ใส่กระดาษ หรือคัดลอกข้อมูลใส่แผ่น </a:t>
            </a:r>
            <a:r>
              <a:rPr lang="en-US" sz="2400" dirty="0" smtClean="0"/>
              <a:t>CD/ Flash Drive</a:t>
            </a:r>
            <a:endParaRPr lang="th-TH" sz="2400" dirty="0" smtClean="0"/>
          </a:p>
          <a:p>
            <a:pPr marL="0" lvl="3">
              <a:buFont typeface="Arial" pitchFamily="34" charset="0"/>
              <a:buChar char="•"/>
            </a:pPr>
            <a:r>
              <a:rPr lang="th-TH" dirty="0" smtClean="0"/>
              <a:t> </a:t>
            </a:r>
            <a:r>
              <a:rPr lang="th-TH" sz="3000" dirty="0" smtClean="0"/>
              <a:t>กรณีไม่สามารถมารับได้ - ส่งข้อมูลเป็น </a:t>
            </a:r>
            <a:r>
              <a:rPr lang="en-US" sz="2400" dirty="0" smtClean="0"/>
              <a:t>File</a:t>
            </a:r>
            <a:r>
              <a:rPr lang="th-TH" dirty="0" smtClean="0"/>
              <a:t> </a:t>
            </a:r>
            <a:r>
              <a:rPr lang="th-TH" sz="3000" dirty="0" smtClean="0"/>
              <a:t>ส่งทาง</a:t>
            </a:r>
            <a:r>
              <a:rPr lang="en-US" sz="3000" dirty="0" smtClean="0"/>
              <a:t> </a:t>
            </a:r>
            <a:r>
              <a:rPr lang="en-US" sz="2400" dirty="0" smtClean="0"/>
              <a:t>E-mail / Line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400" smtClean="0"/>
              <a:pPr/>
              <a:t>14</a:t>
            </a:fld>
            <a:endParaRPr lang="th-TH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57242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u="sng" dirty="0" smtClean="0">
                <a:solidFill>
                  <a:srgbClr val="C00000"/>
                </a:solidFill>
              </a:rPr>
              <a:t>การขอข้อมูลเพื่อการวิจัย/ค้นคว้า</a:t>
            </a:r>
            <a:r>
              <a:rPr lang="en-US" sz="4800" u="sng" dirty="0" smtClean="0">
                <a:solidFill>
                  <a:srgbClr val="C00000"/>
                </a:solidFill>
              </a:rPr>
              <a:t> </a:t>
            </a:r>
            <a:r>
              <a:rPr lang="th-TH" sz="4800" u="sng" dirty="0" smtClean="0">
                <a:solidFill>
                  <a:srgbClr val="C00000"/>
                </a:solidFill>
              </a:rPr>
              <a:t>ต้องผ่านการ</a:t>
            </a:r>
          </a:p>
          <a:p>
            <a:pPr algn="ctr"/>
            <a:r>
              <a:rPr lang="th-TH" sz="4800" u="sng" dirty="0" smtClean="0">
                <a:solidFill>
                  <a:srgbClr val="C00000"/>
                </a:solidFill>
              </a:rPr>
              <a:t>พิจารณา จริยธรรมการวิจัยในมนุษย์ก่อน  </a:t>
            </a:r>
            <a:endParaRPr lang="th-TH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89210"/>
            <a:ext cx="8229600" cy="953774"/>
          </a:xfrm>
        </p:spPr>
        <p:txBody>
          <a:bodyPr>
            <a:normAutofit/>
          </a:bodyPr>
          <a:lstStyle/>
          <a:p>
            <a:r>
              <a:rPr lang="th-TH" sz="4800" b="1" u="sng" dirty="0" smtClean="0">
                <a:solidFill>
                  <a:srgbClr val="FFC000"/>
                </a:solidFill>
              </a:rPr>
              <a:t>การศึกษาข้อมูลเวชระเบียน </a:t>
            </a:r>
            <a:r>
              <a:rPr lang="th-TH" sz="4800" b="1" dirty="0" smtClean="0">
                <a:solidFill>
                  <a:srgbClr val="FFC000"/>
                </a:solidFill>
              </a:rPr>
              <a:t> มี  2 วิธี</a:t>
            </a:r>
            <a:endParaRPr lang="th-TH" sz="4800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221457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buNone/>
            </a:pPr>
            <a:r>
              <a:rPr lang="th-TH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1.การยืมบัตรตรวจโรคหรือแฟ้มเวชระเบียนตัวจริง </a:t>
            </a:r>
            <a:endParaRPr lang="en-US" b="1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สามารถเขียนฟอร์มยื่นขอได้ที่งานเวชระเบียนฯ </a:t>
            </a:r>
            <a:endParaRPr lang="en-US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ยืมได้ไม่เกิน 20 ฉบับ/ครั้ง ส่งคืนภายใน 7 วัน </a:t>
            </a:r>
            <a:endParaRPr lang="en-US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794659"/>
            <a:ext cx="8786874" cy="2277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th-TH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2.การดูเวชระเบียนภาพในระบบ </a:t>
            </a:r>
            <a:r>
              <a:rPr lang="en-US" sz="3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Praxticol</a:t>
            </a:r>
            <a:r>
              <a:rPr lang="th-TH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อาจารย์/แพทย์ที่มี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Username/Password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ดูได้ทุกที่ในคณะ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อาจารย์อื่นๆที่ไม่มี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Username/Password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ต้องขออนุมัติจากผู้อำนวยการรพ.ฯ หรือฝ่ายสารสนเทศก่อน </a:t>
            </a:r>
            <a:r>
              <a:rPr lang="th-TH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</a:t>
            </a:r>
            <a:r>
              <a:rPr lang="en-US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Username / Password</a:t>
            </a:r>
            <a:r>
              <a:rPr lang="th-TH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จะมีอายุใช้งานตามช่วงเวลาที่ขอ</a:t>
            </a:r>
            <a:endParaRPr lang="th-TH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655979A-B5AC-490D-99A0-BF5F2B7829CC}" type="slidenum">
              <a:rPr lang="th-TH" sz="2400" smtClean="0"/>
              <a:pPr lvl="1"/>
              <a:t>15</a:t>
            </a:fld>
            <a:endParaRPr lang="th-TH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5011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/>
              <a:t>แบบขอข้อมูล/สถิติ  และ แบบขอยืมเวชระเบียน</a:t>
            </a:r>
            <a:endParaRPr lang="en-US" sz="3200" b="1" dirty="0" smtClean="0"/>
          </a:p>
        </p:txBody>
      </p:sp>
      <p:pic>
        <p:nvPicPr>
          <p:cNvPr id="28674" name="Picture 2" descr="for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1000109"/>
            <a:ext cx="413203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for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928670"/>
            <a:ext cx="4286280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5011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/>
              <a:t>ตัวอย่าง แบบขอข้อมูล/สถิติ</a:t>
            </a:r>
            <a:endParaRPr lang="en-US" sz="3200" b="1" dirty="0" smtClean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000" smtClean="0"/>
              <a:pPr/>
              <a:t>17</a:t>
            </a:fld>
            <a:endParaRPr lang="th-TH" sz="2000" dirty="0"/>
          </a:p>
        </p:txBody>
      </p:sp>
      <p:pic>
        <p:nvPicPr>
          <p:cNvPr id="2050" name="Picture 2" descr="D:\DATA-KK\for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32904"/>
            <a:ext cx="4286639" cy="5539368"/>
          </a:xfrm>
          <a:prstGeom prst="rect">
            <a:avLst/>
          </a:prstGeom>
          <a:noFill/>
        </p:spPr>
      </p:pic>
      <p:pic>
        <p:nvPicPr>
          <p:cNvPr id="2051" name="Picture 3" descr="D:\DATA-KK\form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000108"/>
            <a:ext cx="4355779" cy="55007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428604"/>
            <a:ext cx="642942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/>
              <a:t>เจ้าหน้าที่ให้บริการข้อมูลและสถิติ</a:t>
            </a:r>
            <a:r>
              <a:rPr lang="en-US" sz="4000" b="1" dirty="0" smtClean="0"/>
              <a:t> </a:t>
            </a:r>
            <a:r>
              <a:rPr lang="th-TH" sz="4000" b="1" dirty="0" smtClean="0"/>
              <a:t> 2 คน </a:t>
            </a:r>
          </a:p>
          <a:p>
            <a:r>
              <a:rPr lang="th-TH" sz="4000" b="1" dirty="0" smtClean="0"/>
              <a:t>	</a:t>
            </a:r>
            <a:r>
              <a:rPr lang="th-TH" sz="4400" dirty="0" smtClean="0"/>
              <a:t>นางวาสนา    จันทะชุม</a:t>
            </a:r>
            <a:r>
              <a:rPr lang="en-US" sz="4400" dirty="0" smtClean="0"/>
              <a:t> </a:t>
            </a:r>
            <a:endParaRPr lang="th-TH" sz="4400" dirty="0" smtClean="0"/>
          </a:p>
          <a:p>
            <a:r>
              <a:rPr lang="th-TH" sz="4400" dirty="0" smtClean="0"/>
              <a:t>	นายชัยณรงค์  ทรงสังข์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786058"/>
            <a:ext cx="6429420" cy="2185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600" b="1" dirty="0" smtClean="0">
                <a:solidFill>
                  <a:srgbClr val="C00000"/>
                </a:solidFill>
              </a:rPr>
              <a:t>สถานที่ให้บริการข้อมูล</a:t>
            </a:r>
            <a:endParaRPr lang="en-US" sz="4600" b="1" dirty="0" smtClean="0">
              <a:solidFill>
                <a:srgbClr val="C00000"/>
              </a:solidFill>
            </a:endParaRPr>
          </a:p>
          <a:p>
            <a:r>
              <a:rPr lang="en-US" sz="4600" b="1" dirty="0" smtClean="0">
                <a:solidFill>
                  <a:srgbClr val="C00000"/>
                </a:solidFill>
              </a:rPr>
              <a:t>  </a:t>
            </a:r>
            <a:r>
              <a:rPr lang="th-TH" sz="4600" dirty="0" smtClean="0"/>
              <a:t>หน่วยเวชสถิติ  งานเวชระเบียนและสถิติ</a:t>
            </a:r>
            <a:endParaRPr lang="th-TH" sz="4600" b="1" dirty="0" smtClean="0"/>
          </a:p>
          <a:p>
            <a:r>
              <a:rPr lang="th-TH" sz="4400" b="1" dirty="0" smtClean="0"/>
              <a:t>  เบอร์ติดต่อ 63679    63074 </a:t>
            </a:r>
            <a:endParaRPr lang="en-US" sz="4400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mtClean="0"/>
              <a:pPr/>
              <a:t>18</a:t>
            </a:fld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214282" y="5363190"/>
            <a:ext cx="642942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</a:rPr>
              <a:t>  </a:t>
            </a:r>
            <a:r>
              <a:rPr lang="th-TH" sz="5400" b="1" dirty="0" smtClean="0">
                <a:solidFill>
                  <a:srgbClr val="C00000"/>
                </a:solidFill>
              </a:rPr>
              <a:t>ยินดีให้บริการ  ขอบคุณค่ะ</a:t>
            </a:r>
            <a:r>
              <a:rPr lang="th-TH" sz="4000" b="1" dirty="0" smtClean="0"/>
              <a:t>	</a:t>
            </a:r>
            <a:endParaRPr lang="en-US" sz="4000" dirty="0"/>
          </a:p>
        </p:txBody>
      </p:sp>
      <p:pic>
        <p:nvPicPr>
          <p:cNvPr id="8" name="รูปภาพ 7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857784"/>
            <a:ext cx="2571736" cy="19288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285720" y="3643314"/>
            <a:ext cx="8572560" cy="292895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14282" y="1071546"/>
            <a:ext cx="8572560" cy="242889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2852"/>
            <a:ext cx="7772400" cy="821953"/>
          </a:xfrm>
        </p:spPr>
        <p:txBody>
          <a:bodyPr>
            <a:normAutofit/>
          </a:bodyPr>
          <a:lstStyle/>
          <a:p>
            <a:r>
              <a:rPr lang="th-TH" sz="4400" dirty="0" smtClean="0"/>
              <a:t>งานเวชระเบียนและสถิติ</a:t>
            </a:r>
            <a:endParaRPr lang="th-TH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143380"/>
            <a:ext cx="7715304" cy="2071702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th-TH" sz="4400" u="sng" dirty="0" smtClean="0"/>
              <a:t>หน้าที่และเป้าหมาย</a:t>
            </a:r>
          </a:p>
          <a:p>
            <a:pPr algn="l"/>
            <a:r>
              <a:rPr lang="th-TH" sz="4000" dirty="0" smtClean="0"/>
              <a:t>1.ให้บริการด้านเวชระเบียนและด้านข้อมูล อย่างมีประสิทธิภาพ (ครบถ้วน สมบรูณ์ ถูกต้อง)</a:t>
            </a:r>
          </a:p>
          <a:p>
            <a:pPr algn="l"/>
            <a:r>
              <a:rPr lang="th-TH" sz="4000" dirty="0" smtClean="0"/>
              <a:t>2.ผู้รับบริการพึงพอใจ และประทับใจในการบริการ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357166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 </a:t>
            </a:r>
            <a:r>
              <a:rPr lang="th-TH" sz="4400" dirty="0" smtClean="0"/>
              <a:t>บริบท</a:t>
            </a:r>
            <a:endParaRPr lang="th-TH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214422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งานเวชระเบียนและสถิติ เป็นหน่วยงานที่ให้บริการในการจัดทำ/ค้นหา/จัดเก็บ/สำเนาเวชระเบียนผู้ป่วย และบริการข้อมูล/สถิติแก่ผู้รับบริการ อย่างมีคุณภาพและได้มาตรฐานวิชาชีพ ผู้รับบริการพึงพอใจ  ด้วยพฤติกรรมบริการที่ดี</a:t>
            </a:r>
            <a:r>
              <a:rPr lang="th-TH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th-TH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400" smtClean="0"/>
              <a:pPr/>
              <a:t>2</a:t>
            </a:fld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6149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85818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 smtClean="0"/>
              <a:t> งานเวชระเบียนและสถิติ</a:t>
            </a: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5720" y="857232"/>
            <a:ext cx="8572560" cy="5857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th-TH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หน่วยเวชระเบียน  </a:t>
            </a: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* </a:t>
            </a:r>
            <a:r>
              <a:rPr kumimoji="0" lang="th-TH" sz="3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รับผิดชอบ ด้านการบริหารจัดการระบบเวชระเบียน</a:t>
            </a:r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ผู้ป่วย</a:t>
            </a:r>
            <a:endParaRPr kumimoji="0" lang="th-TH" sz="31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	           * </a:t>
            </a:r>
            <a:r>
              <a:rPr kumimoji="0" lang="th-TH" sz="3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ตรวจสอบ/รับรองสิทธิ์การรักษา</a:t>
            </a:r>
          </a:p>
          <a:p>
            <a:pPr>
              <a:spcBef>
                <a:spcPct val="20000"/>
              </a:spcBef>
              <a:defRPr/>
            </a:pPr>
            <a:r>
              <a:rPr lang="th-TH" sz="3100" b="1" u="sng" dirty="0" smtClean="0">
                <a:solidFill>
                  <a:schemeClr val="tx1">
                    <a:tint val="75000"/>
                  </a:schemeClr>
                </a:solidFill>
              </a:rPr>
              <a:t>หน่วยเวชสถิติ </a:t>
            </a: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* </a:t>
            </a:r>
            <a:r>
              <a:rPr kumimoji="0" lang="th-TH" sz="3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รับผิดชอบ ให้รหัสโรค รหัสหัตถการและการผ่าตัด  </a:t>
            </a:r>
          </a:p>
          <a:p>
            <a:pPr>
              <a:spcBef>
                <a:spcPct val="20000"/>
              </a:spcBef>
              <a:defRPr/>
            </a:pPr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	       * ตรวจสอบ วิเคราะห์ข้อมูล  จัดทำ</a:t>
            </a:r>
            <a:r>
              <a:rPr kumimoji="0" lang="th-TH" sz="3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รายงานสถิติผู้ป่วย  </a:t>
            </a:r>
          </a:p>
          <a:p>
            <a:pPr>
              <a:spcBef>
                <a:spcPct val="20000"/>
              </a:spcBef>
              <a:defRPr/>
            </a:pPr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	       * ให้บริการข้อมูล และสถิติ เพื่อการเรียน การสอน การบริหาร และงานวิจัย</a:t>
            </a:r>
          </a:p>
          <a:p>
            <a:pPr>
              <a:spcBef>
                <a:spcPct val="20000"/>
              </a:spcBef>
              <a:defRPr/>
            </a:pPr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	       * การจัดทำข้อมูลเพื่อการเบิกจ่าย </a:t>
            </a:r>
          </a:p>
          <a:p>
            <a:pPr>
              <a:spcBef>
                <a:spcPct val="20000"/>
              </a:spcBef>
              <a:defRPr/>
            </a:pPr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	       * เวชระเบียนภาพ</a:t>
            </a:r>
            <a:r>
              <a:rPr lang="en-US" sz="3100" dirty="0" smtClean="0">
                <a:solidFill>
                  <a:schemeClr val="tx1">
                    <a:tint val="75000"/>
                  </a:schemeClr>
                </a:solidFill>
              </a:rPr>
              <a:t>(Scan)</a:t>
            </a:r>
            <a:endParaRPr lang="th-TH" sz="3100" dirty="0" smtClean="0"/>
          </a:p>
          <a:p>
            <a:pPr lvl="0"/>
            <a:r>
              <a:rPr lang="th-TH" sz="3100" b="1" u="sng" dirty="0" smtClean="0">
                <a:solidFill>
                  <a:schemeClr val="tx1">
                    <a:tint val="75000"/>
                  </a:schemeClr>
                </a:solidFill>
              </a:rPr>
              <a:t>หน่วยข้อมูลสารสนเทศสุขภาพ </a:t>
            </a: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th-TH" sz="3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รับผิดชอบ</a:t>
            </a:r>
          </a:p>
          <a:p>
            <a:pPr lvl="0"/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         	    * </a:t>
            </a:r>
            <a:r>
              <a:rPr lang="th-TH" sz="3100" dirty="0" smtClean="0"/>
              <a:t>รับประวัติคืนจากหอผู้ป่วย</a:t>
            </a:r>
            <a:r>
              <a:rPr lang="en-US" sz="3100" dirty="0" smtClean="0"/>
              <a:t>&amp;</a:t>
            </a:r>
            <a:r>
              <a:rPr lang="th-TH" sz="3100" dirty="0" smtClean="0"/>
              <a:t>ส่งสรุปภาควิชา </a:t>
            </a:r>
          </a:p>
          <a:p>
            <a:pPr lvl="0"/>
            <a:r>
              <a:rPr lang="th-TH" sz="3100" dirty="0" smtClean="0"/>
              <a:t>              * ยืม-คืนเวชระเบียนผู้ป่วย</a:t>
            </a:r>
            <a:r>
              <a:rPr kumimoji="0" lang="th-TH" sz="3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เพื่อสนับสนุนการเรียนการ</a:t>
            </a:r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สอนและงานวิจัย</a:t>
            </a:r>
          </a:p>
          <a:p>
            <a:pPr lvl="0"/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              * </a:t>
            </a:r>
            <a:r>
              <a:rPr lang="th-TH" sz="3100" dirty="0" smtClean="0"/>
              <a:t>บริการสำเนาเวชระเบียน </a:t>
            </a:r>
            <a:r>
              <a:rPr lang="th-TH" sz="3100" dirty="0" smtClean="0">
                <a:solidFill>
                  <a:schemeClr val="tx1">
                    <a:tint val="75000"/>
                  </a:schemeClr>
                </a:solidFill>
              </a:rPr>
              <a:t>                                          </a:t>
            </a:r>
            <a:r>
              <a:rPr lang="th-TH" sz="3100" dirty="0" smtClean="0"/>
              <a:t> </a:t>
            </a:r>
            <a:endParaRPr kumimoji="0" lang="th-TH" sz="31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214290"/>
            <a:ext cx="273630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dirty="0" smtClean="0"/>
              <a:t>ประกอบด้วย 3 หน่วยงาน</a:t>
            </a:r>
            <a:endParaRPr lang="th-TH" sz="3200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357958"/>
            <a:ext cx="990600" cy="365125"/>
          </a:xfrm>
        </p:spPr>
        <p:txBody>
          <a:bodyPr/>
          <a:lstStyle/>
          <a:p>
            <a:fld id="{2655979A-B5AC-490D-99A0-BF5F2B7829CC}" type="slidenum">
              <a:rPr lang="th-TH" sz="2400" smtClean="0"/>
              <a:pPr/>
              <a:t>3</a:t>
            </a:fld>
            <a:endParaRPr lang="th-TH" sz="2400" dirty="0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 flipV="1">
            <a:off x="433050" y="1499093"/>
            <a:ext cx="6480048" cy="45719"/>
          </a:xfrm>
        </p:spPr>
        <p:txBody>
          <a:bodyPr>
            <a:normAutofit fontScale="25000" lnSpcReduction="20000"/>
          </a:bodyPr>
          <a:lstStyle/>
          <a:p>
            <a:r>
              <a:rPr lang="th-TH" dirty="0" smtClean="0"/>
              <a:t>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4901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th-TH" b="1" dirty="0" smtClean="0"/>
              <a:t>กระบวนงานหลักที่สำคัญ</a:t>
            </a:r>
            <a:endParaRPr lang="th-TH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907062"/>
              </p:ext>
            </p:extLst>
          </p:nvPr>
        </p:nvGraphicFramePr>
        <p:xfrm>
          <a:off x="467544" y="1116450"/>
          <a:ext cx="8247860" cy="5241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7860"/>
              </a:tblGrid>
              <a:tr h="159488">
                <a:tc>
                  <a:txBody>
                    <a:bodyPr/>
                    <a:lstStyle/>
                    <a:p>
                      <a:pPr algn="ctr"/>
                      <a:endParaRPr lang="th-TH" sz="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4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จัดเตรียม/ จัดทำ บัตรตรวจโรคผู้ป่วยนอก และตรวจสิทธิ์การรักษาผู้ป่วย</a:t>
                      </a:r>
                    </a:p>
                  </a:txBody>
                  <a:tcPr/>
                </a:tc>
              </a:tr>
              <a:tr h="514481">
                <a:tc>
                  <a:txBody>
                    <a:bodyPr/>
                    <a:lstStyle/>
                    <a:p>
                      <a:pPr lvl="0" algn="l" defTabSz="8890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2100" b="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ลงทะเบียน</a:t>
                      </a:r>
                      <a:r>
                        <a:rPr lang="th-TH" sz="2100" b="0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100" b="0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รับ –ส่ง </a:t>
                      </a:r>
                      <a:r>
                        <a:rPr lang="th-TH" sz="2100" b="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บัตรตรวจโรคผู้ป่วยนอก</a:t>
                      </a:r>
                    </a:p>
                  </a:txBody>
                  <a:tcPr/>
                </a:tc>
              </a:tr>
              <a:tr h="559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th-TH" sz="2100" b="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ค้น</a:t>
                      </a:r>
                      <a:r>
                        <a:rPr lang="en-US" sz="2100" b="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&amp; </a:t>
                      </a:r>
                      <a:r>
                        <a:rPr lang="th-TH" sz="2100" b="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จัดเก็บบัตรตรวจโรคผู้ป่วยนอก</a:t>
                      </a:r>
                    </a:p>
                  </a:txBody>
                  <a:tcPr/>
                </a:tc>
              </a:tr>
              <a:tr h="559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ให้รหัสโรค รหัสหัตถการและการผ่าตัด</a:t>
                      </a:r>
                      <a:r>
                        <a:rPr lang="th-TH" sz="2100" b="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ผู้ป่วยนอก</a:t>
                      </a:r>
                      <a:endParaRPr lang="th-TH" sz="21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88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รายงานสถิติผู้ป่วย การจัดทำข้อมูลเพื่อการเบิกจ่ายค่ารักษาพยาบาล </a:t>
                      </a:r>
                    </a:p>
                  </a:txBody>
                  <a:tcPr/>
                </a:tc>
              </a:tr>
              <a:tr h="481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</a:t>
                      </a:r>
                      <a:r>
                        <a:rPr kumimoji="0" lang="th-TH" sz="21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ให้บริการข้อมูล และสถิติ เพื่อการเรียนการสอน การบริหาร และงานวิจัย</a:t>
                      </a:r>
                      <a:endParaRPr lang="th-TH" sz="21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78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 จัดทำเวชระเบียนภาพ</a:t>
                      </a:r>
                    </a:p>
                  </a:txBody>
                  <a:tcPr/>
                </a:tc>
              </a:tr>
              <a:tr h="481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 </a:t>
                      </a: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รับประวัติจากหอผู้ป่วย </a:t>
                      </a:r>
                      <a:r>
                        <a:rPr lang="en-US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&amp;</a:t>
                      </a: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ลงทะเบียนรับคืน</a:t>
                      </a:r>
                    </a:p>
                  </a:txBody>
                  <a:tcPr/>
                </a:tc>
              </a:tr>
              <a:tr h="8469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 ยืม-คืนเวชระเบียนผู้ป่วย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</a:t>
                      </a:r>
                      <a:r>
                        <a:rPr kumimoji="0" lang="th-TH" sz="21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ให้บริการสำเนาเวชระเบียน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  </a:t>
            </a:r>
            <a:r>
              <a:rPr lang="th-TH" sz="5300" b="1" dirty="0" smtClean="0"/>
              <a:t>ประเด็นคุณภาพที่สำคัญ</a:t>
            </a:r>
            <a:endParaRPr lang="th-TH" sz="53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06" y="785794"/>
            <a:ext cx="8929718" cy="5857916"/>
          </a:xfrm>
        </p:spPr>
        <p:txBody>
          <a:bodyPr>
            <a:noAutofit/>
          </a:bodyPr>
          <a:lstStyle/>
          <a:p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เวชระเบียนมีข้อมูลส่วนบุคคลของผู้ป่วยครบถ้วน ถูกต้อง เป็นปัจจุบัน มีระบบเชื่อมโยงกับทะเบียนราษฎร์ เพื่อระบุตัวผู้ป่วยได้ถูกต้อง ถูกคน</a:t>
            </a:r>
          </a:p>
          <a:p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มีการจัดเตรียม จัดค้น จัดเก็บ เวชระเบียนอย่างมีประสิทธิภาพ</a:t>
            </a:r>
          </a:p>
          <a:p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2500" dirty="0" err="1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จนท.</a:t>
            </a:r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รับ-ส่ง เวชระเบียนเพื่อรักษาความลับและความปลอดภัยของข้อมูล</a:t>
            </a:r>
          </a:p>
          <a:p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มีการให้รหัสโรคผู้ป่วยนอก ตรวจสอบ /แก้ไข เพื่อให้ข้อมูลผู้ป่วยและรหัสโรคถูกต้อง</a:t>
            </a:r>
          </a:p>
          <a:p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มีข้อมูลและสถิติ เพื่อนำมาใช้ในการวางแผนบริหารจัดการ การเรียนการสอน การค้นคว้าและวิจัย </a:t>
            </a:r>
          </a:p>
          <a:p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มีระบบจัดเก็บและสืบค้นข้อมูลผู้ป่วยในระบบอิเลคทรอนิกส์อย่าง</a:t>
            </a:r>
          </a:p>
          <a:p>
            <a:pPr>
              <a:buNone/>
            </a:pPr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	มีประสิทธิภาพ และมีการกำหนดชั้นความลับเพื่อความปลอดภัยของข้อมูล</a:t>
            </a:r>
          </a:p>
          <a:p>
            <a:r>
              <a:rPr lang="th-TH" sz="25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มีระบบการทำลายเวชระเบียน อย่างมีมาตรฐานตามระเบียบ</a:t>
            </a:r>
            <a:r>
              <a:rPr lang="th-TH" sz="24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ราชการ</a:t>
            </a:r>
            <a:endParaRPr lang="th-TH" sz="24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86776" y="6422064"/>
            <a:ext cx="762000" cy="365125"/>
          </a:xfrm>
        </p:spPr>
        <p:txBody>
          <a:bodyPr/>
          <a:lstStyle/>
          <a:p>
            <a:fld id="{2655979A-B5AC-490D-99A0-BF5F2B7829C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th-TH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ตัวชี้วัดคุณภาพผลงาน</a:t>
            </a:r>
            <a:endParaRPr lang="th-TH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7504" y="1071546"/>
            <a:ext cx="8822214" cy="52864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h-TH" sz="3800" dirty="0" smtClean="0"/>
              <a:t>ข้อมูลส่วนบุคคลของผู้ป่วยครบถ้วน ถูกต้อง เป็นปัจจุบัน ร้อยละ 90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3800" dirty="0" smtClean="0">
                <a:ea typeface="Tahoma" pitchFamily="34" charset="0"/>
              </a:rPr>
              <a:t>การให้รหัสและบันทึกรหัสโรค (</a:t>
            </a:r>
            <a:r>
              <a:rPr lang="en-US" sz="3200" dirty="0" smtClean="0">
                <a:ea typeface="Tahoma" pitchFamily="34" charset="0"/>
              </a:rPr>
              <a:t>ICD</a:t>
            </a:r>
            <a:r>
              <a:rPr lang="th-TH" sz="3800" dirty="0" smtClean="0">
                <a:ea typeface="Tahoma" pitchFamily="34" charset="0"/>
              </a:rPr>
              <a:t>10) ของผู้ป่วยนอก ถูกต้อง/ ครบถ้วน ร้อยละ 80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3800" dirty="0" smtClean="0"/>
              <a:t>มีสถิติและรายงาน ที่นำไปใช้ประโยชน์ได้ตามความต้องการของผู้รับบริการภายใน 30 วัน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3600" dirty="0" smtClean="0"/>
              <a:t>ความสมบรูณ์ของเวชระเบียนทั้งผู้ป่วยนอกและผู้ป่วยใน ไม่น้อยกว่า ร้อยละ 80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3800" dirty="0" smtClean="0"/>
              <a:t>ไม่มีข้อร้องเรียนเกี่ยวกับการให้บริการ และระบบเวชระเบียน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3800" dirty="0" smtClean="0"/>
              <a:t>ความพึงพอใจในการมารับบริการ ไม่น้อยกว่า ร้อยละ 80</a:t>
            </a:r>
          </a:p>
          <a:p>
            <a:endParaRPr lang="th-TH" sz="22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79A-B5AC-490D-99A0-BF5F2B7829CC}" type="slidenum">
              <a:rPr lang="th-TH" sz="2400" smtClean="0"/>
              <a:pPr/>
              <a:t>6</a:t>
            </a:fld>
            <a:endParaRPr lang="th-TH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442" y="252889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th-TH" sz="7200" dirty="0" smtClean="0">
                <a:solidFill>
                  <a:srgbClr val="FFFF00"/>
                </a:solidFill>
              </a:rPr>
              <a:t>การให้บริการข้อมูล</a:t>
            </a:r>
            <a:r>
              <a:rPr sz="7200" smtClean="0">
                <a:solidFill>
                  <a:srgbClr val="FFFF00"/>
                </a:solidFill>
              </a:rPr>
              <a:t>&amp;</a:t>
            </a:r>
            <a:r>
              <a:rPr lang="th-TH" sz="7200" dirty="0" smtClean="0">
                <a:solidFill>
                  <a:srgbClr val="FFFF00"/>
                </a:solidFill>
              </a:rPr>
              <a:t>สถิติ</a:t>
            </a:r>
            <a:endParaRPr lang="th-TH" sz="7200" dirty="0">
              <a:solidFill>
                <a:srgbClr val="FFFF00"/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43900" y="6286520"/>
            <a:ext cx="762000" cy="365125"/>
          </a:xfrm>
        </p:spPr>
        <p:txBody>
          <a:bodyPr/>
          <a:lstStyle/>
          <a:p>
            <a:fld id="{2655979A-B5AC-490D-99A0-BF5F2B7829CC}" type="slidenum">
              <a:rPr lang="th-TH" sz="2400" smtClean="0"/>
              <a:pPr/>
              <a:t>7</a:t>
            </a:fld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0541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>
            <a:normAutofit/>
          </a:bodyPr>
          <a:lstStyle/>
          <a:p>
            <a:r>
              <a:rPr lang="th-TH" sz="4000" dirty="0" smtClean="0"/>
              <a:t>   </a:t>
            </a:r>
            <a:r>
              <a:rPr lang="th-TH" sz="3400" b="1" u="sng" dirty="0" smtClean="0">
                <a:latin typeface="Arial" pitchFamily="34" charset="0"/>
                <a:ea typeface="Tahoma" pitchFamily="34" charset="0"/>
                <a:cs typeface="Tahoma" pitchFamily="34" charset="0"/>
              </a:rPr>
              <a:t>ผู้รับบริการและความต้องการที่สำคัญ</a:t>
            </a:r>
            <a:endParaRPr lang="th-TH" sz="3400" b="1" u="sng" dirty="0">
              <a:latin typeface="Arial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4786322"/>
            <a:ext cx="8429684" cy="18573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th-TH" sz="3500" b="1" u="sng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ความต้องการที่สำคัญ</a:t>
            </a:r>
          </a:p>
          <a:p>
            <a:pPr marL="0" indent="0">
              <a:spcBef>
                <a:spcPts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th-TH" sz="35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ได้รับข้อมูลและสถิติ ตรงตามต้องการ  ครบถ้วน 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th-TH" sz="35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  ถูกต้อง</a:t>
            </a:r>
          </a:p>
          <a:p>
            <a:pPr marL="0" indent="0">
              <a:spcBef>
                <a:spcPts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th-TH" sz="35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ได้รับบริการที่ดี สะดวก รวดเร็ว และทันเวลา</a:t>
            </a:r>
          </a:p>
          <a:p>
            <a:endParaRPr lang="th-TH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857232"/>
            <a:ext cx="8215370" cy="37548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400" b="1" u="sng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ผู้รับบริการ</a:t>
            </a:r>
          </a:p>
          <a:p>
            <a:r>
              <a:rPr lang="th-TH" sz="3400" dirty="0" smtClean="0"/>
              <a:t> </a:t>
            </a:r>
            <a:r>
              <a:rPr lang="th-TH" sz="3400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1. ผู้รับบริการภายในคณะแพทย์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h-TH" sz="3400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400" dirty="0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ผู้บริหาร อาจารย์แพทย์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h-TH" sz="3400" dirty="0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 แพทย์ </a:t>
            </a:r>
            <a:r>
              <a:rPr lang="th-TH" sz="3400" dirty="0" err="1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นศพ.</a:t>
            </a:r>
            <a:r>
              <a:rPr lang="th-TH" sz="3400" dirty="0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 พยาบาล และเจ้าหน้าที่อื่นๆ</a:t>
            </a:r>
          </a:p>
          <a:p>
            <a:r>
              <a:rPr lang="th-TH" sz="3400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2. ผู้รับบริการภายนอกคณะแพทย์</a:t>
            </a:r>
          </a:p>
          <a:p>
            <a:pPr fontAlgn="t">
              <a:buFont typeface="Arial" pitchFamily="34" charset="0"/>
              <a:buChar char="•"/>
            </a:pPr>
            <a:r>
              <a:rPr lang="th-TH" sz="3400" b="1" dirty="0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400" dirty="0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บุคลากรใน </a:t>
            </a:r>
            <a:r>
              <a:rPr lang="th-TH" sz="3400" dirty="0" err="1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มข.</a:t>
            </a:r>
            <a:r>
              <a:rPr lang="th-TH" sz="3400" dirty="0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 นักศึกษาคณะอื่นๆ</a:t>
            </a:r>
          </a:p>
          <a:p>
            <a:pPr fontAlgn="t">
              <a:buFont typeface="Arial" pitchFamily="34" charset="0"/>
              <a:buChar char="•"/>
            </a:pPr>
            <a:r>
              <a:rPr lang="th-TH" sz="3400" dirty="0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Tahoma" pitchFamily="34" charset="0"/>
              </a:rPr>
              <a:t> รพ./หน่วยราชการอื่น และบุคคลภายนอก 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239156" y="6422064"/>
            <a:ext cx="762000" cy="365125"/>
          </a:xfrm>
        </p:spPr>
        <p:txBody>
          <a:bodyPr/>
          <a:lstStyle/>
          <a:p>
            <a:fld id="{2655979A-B5AC-490D-99A0-BF5F2B7829CC}" type="slidenum">
              <a:rPr lang="th-TH" sz="2400" smtClean="0"/>
              <a:pPr/>
              <a:t>8</a:t>
            </a:fld>
            <a:endParaRPr lang="th-TH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h-TH" sz="5000" b="1" u="sng" dirty="0" smtClean="0">
                <a:solidFill>
                  <a:srgbClr val="FF0000"/>
                </a:solidFill>
              </a:rPr>
              <a:t>จุดประสงค์ของการใช้ข้อมูล</a:t>
            </a:r>
            <a:r>
              <a:rPr lang="th-TH" sz="5000" dirty="0" smtClean="0">
                <a:solidFill>
                  <a:srgbClr val="FF0000"/>
                </a:solidFill>
              </a:rPr>
              <a:t> </a:t>
            </a:r>
            <a:endParaRPr lang="th-TH" sz="5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907062"/>
              </p:ext>
            </p:extLst>
          </p:nvPr>
        </p:nvGraphicFramePr>
        <p:xfrm>
          <a:off x="285720" y="1285859"/>
          <a:ext cx="8429684" cy="485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666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1.การบริหาร</a:t>
                      </a:r>
                      <a:r>
                        <a:rPr kumimoji="0" lang="en-US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การวางแผน</a:t>
                      </a:r>
                      <a:r>
                        <a:rPr kumimoji="0" lang="en-US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endParaRPr kumimoji="0" lang="en-US" sz="3400" b="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09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รายงานผลการปฏิบัติงาน  </a:t>
                      </a:r>
                      <a:endParaRPr kumimoji="0" lang="en-US" sz="3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01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ประกอบการเรียนการสอน</a:t>
                      </a:r>
                      <a:r>
                        <a:rPr kumimoji="0" lang="en-US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endParaRPr kumimoji="0" lang="en-US" sz="3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48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4.ประกอบการทำวิทยานิพนธ์  </a:t>
                      </a:r>
                      <a:endParaRPr kumimoji="0" lang="en-US" sz="3400" b="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09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การวิจัย/ค้นคว้า</a:t>
                      </a:r>
                      <a:endParaRPr kumimoji="0" lang="en-US" sz="3400" b="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09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6.การตรวจรักษาที่ต่อเนื่อง</a:t>
                      </a:r>
                      <a:endParaRPr kumimoji="0" lang="en-US" sz="3400" b="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11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7.การเผยแพร่ข้อมูลข่าวสารด้านสุขภาพอนามัย</a:t>
                      </a:r>
                      <a:endParaRPr kumimoji="0" lang="en-US" sz="3400" b="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53400" y="6357958"/>
            <a:ext cx="776318" cy="435936"/>
          </a:xfrm>
        </p:spPr>
        <p:txBody>
          <a:bodyPr/>
          <a:lstStyle/>
          <a:p>
            <a:fld id="{2655979A-B5AC-490D-99A0-BF5F2B7829CC}" type="slidenum">
              <a:rPr lang="th-TH" sz="2400" smtClean="0"/>
              <a:pPr/>
              <a:t>9</a:t>
            </a:fld>
            <a:endParaRPr lang="th-TH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7138</TotalTime>
  <Words>1111</Words>
  <Application>Microsoft Office PowerPoint</Application>
  <PresentationFormat>On-screen Show (4:3)</PresentationFormat>
  <Paragraphs>171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เทคนิค</vt:lpstr>
      <vt:lpstr>ข้อมูลเวชระเบียนและสถิติ</vt:lpstr>
      <vt:lpstr>งานเวชระเบียนและสถิติ</vt:lpstr>
      <vt:lpstr> งานเวชระเบียนและสถิติ</vt:lpstr>
      <vt:lpstr>กระบวนงานหลักที่สำคัญ</vt:lpstr>
      <vt:lpstr>  ประเด็นคุณภาพที่สำคัญ</vt:lpstr>
      <vt:lpstr>ตัวชี้วัดคุณภาพผลงาน</vt:lpstr>
      <vt:lpstr>การให้บริการข้อมูล&amp;สถิติ</vt:lpstr>
      <vt:lpstr>   ผู้รับบริการและความต้องการที่สำคัญ</vt:lpstr>
      <vt:lpstr>จุดประสงค์ของการใช้ข้อมูล </vt:lpstr>
      <vt:lpstr> ประเภทของข้อมูลที่มี</vt:lpstr>
      <vt:lpstr>จำนวนข้อมูลผู้ป่วย 5 ปี</vt:lpstr>
      <vt:lpstr>   รายละเอียดของข้อมูลเวชระเบียนที่มีในระบบ  </vt:lpstr>
      <vt:lpstr>PowerPoint Presentation</vt:lpstr>
      <vt:lpstr>การให้บริการข้อมูล</vt:lpstr>
      <vt:lpstr>การศึกษาข้อมูลเวชระเบียน  มี  2 วิธี</vt:lpstr>
      <vt:lpstr>PowerPoint Presentation</vt:lpstr>
      <vt:lpstr>PowerPoint Presentation</vt:lpstr>
      <vt:lpstr>PowerPoint Presentation</vt:lpstr>
    </vt:vector>
  </TitlesOfParts>
  <Company>KhonKaen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งานเวชระเบียนและสถิติ</dc:title>
  <dc:creator>ACER</dc:creator>
  <cp:lastModifiedBy>admin</cp:lastModifiedBy>
  <cp:revision>520</cp:revision>
  <dcterms:created xsi:type="dcterms:W3CDTF">2016-08-10T02:04:40Z</dcterms:created>
  <dcterms:modified xsi:type="dcterms:W3CDTF">2017-12-21T04:37:51Z</dcterms:modified>
</cp:coreProperties>
</file>