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7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CB2FF-0C18-4B8F-9DA9-0912136E3FD9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8EAF4-D38E-4220-8D00-9C27AB57B3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610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cs typeface="Cordia New" pitchFamily="34" charset="-34"/>
              </a:rPr>
              <a:t>Transfer2 </a:t>
            </a:r>
            <a:r>
              <a:rPr lang="th-TH" smtClean="0"/>
              <a:t>เช่น การ </a:t>
            </a:r>
            <a:r>
              <a:rPr lang="en-US" smtClean="0">
                <a:cs typeface="Cordia New" pitchFamily="34" charset="-34"/>
              </a:rPr>
              <a:t>outsource </a:t>
            </a:r>
            <a:r>
              <a:rPr lang="th-TH" smtClean="0"/>
              <a:t>พนักงานทำความสะอาด </a:t>
            </a:r>
            <a:r>
              <a:rPr lang="en-US" smtClean="0">
                <a:cs typeface="Cordia New" pitchFamily="34" charset="-34"/>
              </a:rPr>
              <a:t>transfer 1 </a:t>
            </a:r>
            <a:r>
              <a:rPr lang="th-TH" smtClean="0"/>
              <a:t>เช่น การทำประกันไฟไหม้ </a:t>
            </a:r>
            <a:r>
              <a:rPr lang="en-US" smtClean="0">
                <a:cs typeface="Cordia New" pitchFamily="34" charset="-34"/>
              </a:rPr>
              <a:t>terminate </a:t>
            </a:r>
            <a:r>
              <a:rPr lang="th-TH" smtClean="0"/>
              <a:t>เช่น ลิฟท์ตก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4E6AA6-89D2-4565-AF7E-60F4E46FE025}" type="slidenum">
              <a:rPr lang="th-TH" sz="120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h-TH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179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5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30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62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848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55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169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932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261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058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671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AF823-9846-4A96-AFC3-F83C7BB32AF2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D220-621E-47E4-99E8-ACABC3BD0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Risk Management</a:t>
            </a:r>
            <a:endParaRPr lang="th-T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“Risk”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“ความเสี่ยง” เหตุการณ์/ประเด็นที่</a:t>
            </a:r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มีโอกาสเกิดขึ้นในอนาคต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และจะ</a:t>
            </a:r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ส่งผลกระทบในแง่ล</a:t>
            </a:r>
            <a:r>
              <a:rPr lang="th-TH" b="1" dirty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บ</a:t>
            </a:r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ต่อการดำเนินการ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ขององค์กร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4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400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- ประเด็นที่อาจเกิดขึ้นจากการเปลี่ยนแนวทางการดำเนินการ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4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400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- ประเด็นที่อาจเกิดขึ้นจากสภาพแวดล้อม </a:t>
            </a:r>
            <a:r>
              <a:rPr lang="th-TH" sz="2400" b="1" u="sng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ภายใน ภายนอก </a:t>
            </a:r>
            <a:r>
              <a:rPr lang="th-TH" sz="2400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ที่เปลี่ยนไป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4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400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- ปัญหาที่</a:t>
            </a:r>
            <a:r>
              <a:rPr lang="th-TH" sz="2400" b="1" u="sng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อาจ</a:t>
            </a:r>
            <a:r>
              <a:rPr lang="th-TH" sz="2400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เกินขอบเขต/การควบคุม ที่ยอมรับได้ในปัจจุบัน</a:t>
            </a:r>
            <a:endParaRPr lang="th-TH" dirty="0" smtClean="0">
              <a:latin typeface="TH Sarabun New" pitchFamily="34" charset="-34"/>
              <a:cs typeface="TH Sarabun New" pitchFamily="34" charset="-34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“Problem”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“ปัญหา” เหตุการณ์/ประเด็นที่เป็น</a:t>
            </a:r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อุปสรรคต่อการดำเนินการในปัจจุบัน</a:t>
            </a:r>
            <a:endParaRPr lang="en-US" b="1" dirty="0" smtClean="0">
              <a:solidFill>
                <a:srgbClr val="FF0000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Risk Management”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หมายถึง การบริหารจัดการความเสี่ยงที่มีเป้าหมายในการลดผลกระทบจากความเสี่ยงที่อาจมีโอกาสเกิดขึ้นได้ในองค์กร หากไม่มีการบริหารจัดการความเสี่ยงที่ดีพอ</a:t>
            </a:r>
          </a:p>
        </p:txBody>
      </p:sp>
    </p:spTree>
    <p:extLst>
      <p:ext uri="{BB962C8B-B14F-4D97-AF65-F5344CB8AC3E}">
        <p14:creationId xmlns:p14="http://schemas.microsoft.com/office/powerpoint/2010/main" val="4386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 ั </a:t>
            </a:r>
            <a:r>
              <a:rPr lang="th-TH" dirty="0" err="1" smtClean="0"/>
              <a:t>กการ</a:t>
            </a:r>
            <a:r>
              <a:rPr lang="th-TH" dirty="0" smtClean="0"/>
              <a:t>กา</a:t>
            </a:r>
            <a:r>
              <a:rPr lang="th-TH" dirty="0" err="1" smtClean="0"/>
              <a:t>หนดต</a:t>
            </a:r>
            <a:r>
              <a:rPr lang="th-TH" dirty="0" smtClean="0"/>
              <a:t> ํ </a:t>
            </a:r>
            <a:r>
              <a:rPr lang="th-TH" dirty="0" err="1" smtClean="0"/>
              <a:t>วช</a:t>
            </a:r>
            <a:r>
              <a:rPr lang="th-TH" dirty="0" smtClean="0"/>
              <a:t> ั ี ้ ว ั ด </a:t>
            </a:r>
            <a:r>
              <a:rPr lang="th-TH" dirty="0" err="1" smtClean="0"/>
              <a:t>สามารถว</a:t>
            </a:r>
            <a:r>
              <a:rPr lang="th-TH" dirty="0" smtClean="0"/>
              <a:t> ั</a:t>
            </a:r>
            <a:r>
              <a:rPr lang="th-TH" dirty="0" err="1" smtClean="0"/>
              <a:t>ดผล</a:t>
            </a:r>
            <a:r>
              <a:rPr lang="th-TH" dirty="0" smtClean="0"/>
              <a:t>ได ม ี ความคงเส  </a:t>
            </a:r>
            <a:r>
              <a:rPr lang="th-TH" dirty="0" err="1" smtClean="0"/>
              <a:t>นคง</a:t>
            </a:r>
            <a:r>
              <a:rPr lang="th-TH" dirty="0" smtClean="0"/>
              <a:t>วา ม ี ความชดเจนเฉพาะเจาะจง ั ไมคล</a:t>
            </a:r>
            <a:r>
              <a:rPr lang="th-TH" dirty="0" err="1" smtClean="0"/>
              <a:t>มเคร</a:t>
            </a:r>
            <a:r>
              <a:rPr lang="th-TH" dirty="0" smtClean="0"/>
              <a:t> ุ ื อ เปรียบเทียบกบ</a:t>
            </a:r>
            <a:r>
              <a:rPr lang="th-TH" dirty="0" err="1" smtClean="0"/>
              <a:t>องค</a:t>
            </a:r>
            <a:r>
              <a:rPr lang="th-TH" dirty="0" smtClean="0"/>
              <a:t> ั </a:t>
            </a:r>
            <a:r>
              <a:rPr lang="th-TH" dirty="0" err="1" smtClean="0"/>
              <a:t>กรอนทื</a:t>
            </a:r>
            <a:r>
              <a:rPr lang="th-TH" dirty="0" smtClean="0"/>
              <a:t> ่ ี ่ ม ี </a:t>
            </a:r>
            <a:r>
              <a:rPr lang="th-TH" dirty="0" err="1" smtClean="0"/>
              <a:t>ลกษณะ</a:t>
            </a:r>
            <a:r>
              <a:rPr lang="th-TH" dirty="0" smtClean="0"/>
              <a:t>งานเหม ั </a:t>
            </a:r>
            <a:r>
              <a:rPr lang="th-TH" dirty="0" err="1" smtClean="0"/>
              <a:t>อนก</a:t>
            </a:r>
            <a:r>
              <a:rPr lang="th-TH" dirty="0" smtClean="0"/>
              <a:t> ื </a:t>
            </a:r>
            <a:r>
              <a:rPr lang="th-TH" dirty="0" err="1" smtClean="0"/>
              <a:t>นได</a:t>
            </a:r>
            <a:r>
              <a:rPr lang="th-TH" dirty="0" smtClean="0"/>
              <a:t> ั  สามารถ</a:t>
            </a:r>
            <a:r>
              <a:rPr lang="th-TH" dirty="0" err="1" smtClean="0"/>
              <a:t>หาข</a:t>
            </a:r>
            <a:r>
              <a:rPr lang="th-TH" dirty="0" smtClean="0"/>
              <a:t>  อม ู </a:t>
            </a:r>
            <a:r>
              <a:rPr lang="th-TH" dirty="0" err="1" smtClean="0"/>
              <a:t>ลได</a:t>
            </a:r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902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3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7047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4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0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กระบวนการจัดทำรายงานการวิเคราะห์ และประเมินความเสี่ยง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ระบุความเสี่ยงในงานของตนเอง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ระบุปัจจัยเสี่ยง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ประเมินความเสี่ยง โดยการให้คะแนน โอกาส และผลกระทบ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กำหนดแนวทางการตอบสนองความเสี่ยง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จัดทำแผน และผู้รับผิดชอบ</a:t>
            </a:r>
            <a:endParaRPr lang="th-TH" b="1" dirty="0"/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กำหนดตัวชี้วัด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29134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1. ระบุความเสี่ยงในงานของตนเอง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b="1" u="sng" dirty="0" smtClean="0"/>
              <a:t>ประเภทความเสี่ยง</a:t>
            </a:r>
          </a:p>
          <a:p>
            <a:r>
              <a:rPr lang="th-TH" b="1" dirty="0" smtClean="0">
                <a:solidFill>
                  <a:srgbClr val="002060"/>
                </a:solidFill>
              </a:rPr>
              <a:t>ความเสี่ยงด้านกระบวนการ </a:t>
            </a:r>
            <a:r>
              <a:rPr lang="en-US" b="1" dirty="0" smtClean="0">
                <a:solidFill>
                  <a:srgbClr val="002060"/>
                </a:solidFill>
              </a:rPr>
              <a:t>(Operation Risk)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th-TH" b="1" dirty="0" smtClean="0">
                <a:solidFill>
                  <a:srgbClr val="002060"/>
                </a:solidFill>
              </a:rPr>
              <a:t> ความเสี่ยงที่เกี่ยวข้องกับแนวทางการปฏิบัติงานประจำวัน (</a:t>
            </a:r>
            <a:r>
              <a:rPr lang="en-US" b="1" dirty="0" smtClean="0">
                <a:solidFill>
                  <a:srgbClr val="002060"/>
                </a:solidFill>
              </a:rPr>
              <a:t>Back Office)</a:t>
            </a:r>
          </a:p>
          <a:p>
            <a:pPr marL="0" indent="0">
              <a:buNone/>
            </a:pPr>
            <a:endParaRPr lang="th-TH" b="1" dirty="0" smtClean="0"/>
          </a:p>
          <a:p>
            <a:r>
              <a:rPr lang="th-TH" b="1" dirty="0" smtClean="0"/>
              <a:t>ความเสี่ยงด้านเทคโนโลยีสารสนเทศ</a:t>
            </a:r>
          </a:p>
          <a:p>
            <a:r>
              <a:rPr lang="th-TH" b="1" dirty="0" smtClean="0"/>
              <a:t>ความเสี่ยงด้าน</a:t>
            </a:r>
            <a:r>
              <a:rPr lang="th-TH" b="1" dirty="0" err="1" smtClean="0"/>
              <a:t>ธรรมาภิ</a:t>
            </a:r>
            <a:r>
              <a:rPr lang="th-TH" b="1" dirty="0" smtClean="0"/>
              <a:t>บาล</a:t>
            </a:r>
          </a:p>
        </p:txBody>
      </p:sp>
    </p:spTree>
    <p:extLst>
      <p:ext uri="{BB962C8B-B14F-4D97-AF65-F5344CB8AC3E}">
        <p14:creationId xmlns:p14="http://schemas.microsoft.com/office/powerpoint/2010/main" val="358877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ระบุปัจจัยเสี่ยง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People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Process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Equipment/Materials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Environment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Management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242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3. ประเมินความเสี่ยง โดยการให้คะแนน โอกาส และผลกระทบ</a:t>
            </a:r>
            <a:endParaRPr lang="th-TH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54" t="23810" r="24367" b="9280"/>
          <a:stretch>
            <a:fillRect/>
          </a:stretch>
        </p:blipFill>
        <p:spPr bwMode="auto">
          <a:xfrm>
            <a:off x="2347489" y="1600200"/>
            <a:ext cx="444902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13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4. กำหนดแนวทางการตอบสนองความเสี่ยง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67744" y="1600201"/>
            <a:ext cx="3528392" cy="3268960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รูปแบบการแก้ไขปัญหา</a:t>
            </a:r>
          </a:p>
          <a:p>
            <a:r>
              <a:rPr lang="en-US" b="1" dirty="0" smtClean="0"/>
              <a:t>Accept </a:t>
            </a:r>
            <a:r>
              <a:rPr lang="th-TH" b="1" dirty="0" smtClean="0"/>
              <a:t>ยอมรับ</a:t>
            </a:r>
          </a:p>
          <a:p>
            <a:r>
              <a:rPr lang="en-US" b="1" dirty="0" smtClean="0"/>
              <a:t>Reduce </a:t>
            </a:r>
            <a:r>
              <a:rPr lang="th-TH" b="1" dirty="0" smtClean="0"/>
              <a:t>ลดลง</a:t>
            </a:r>
          </a:p>
          <a:p>
            <a:r>
              <a:rPr lang="en-US" b="1" dirty="0" smtClean="0"/>
              <a:t>Transfer </a:t>
            </a:r>
            <a:r>
              <a:rPr lang="th-TH" b="1" dirty="0" smtClean="0"/>
              <a:t>ถ่ายโอน</a:t>
            </a:r>
          </a:p>
          <a:p>
            <a:r>
              <a:rPr lang="en-US" b="1" dirty="0" smtClean="0"/>
              <a:t>Terminate </a:t>
            </a:r>
            <a:r>
              <a:rPr lang="th-TH" b="1" dirty="0" smtClean="0"/>
              <a:t>กำจัด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76697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54" t="23810" r="24367" b="9280"/>
          <a:stretch>
            <a:fillRect/>
          </a:stretch>
        </p:blipFill>
        <p:spPr bwMode="auto">
          <a:xfrm>
            <a:off x="827088" y="114300"/>
            <a:ext cx="7993062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3492500" y="5661025"/>
            <a:ext cx="3887788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th-TH" sz="3600" b="1">
                <a:latin typeface="TH Sarabun New" pitchFamily="34" charset="-34"/>
                <a:cs typeface="TH Sarabun New" pitchFamily="34" charset="-34"/>
              </a:rPr>
              <a:t>โอกาสเกิด </a:t>
            </a:r>
            <a:r>
              <a:rPr lang="en-US" sz="3600" b="1">
                <a:latin typeface="TH Sarabun New" pitchFamily="34" charset="-34"/>
                <a:cs typeface="TH Sarabun New" pitchFamily="34" charset="-34"/>
              </a:rPr>
              <a:t>(Likelihood)</a:t>
            </a:r>
            <a:endParaRPr lang="th-TH" sz="3600" b="1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 rot="-5400000">
            <a:off x="-900906" y="2061369"/>
            <a:ext cx="4248150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th-TH" sz="3600" b="1">
                <a:latin typeface="TH Sarabun New" pitchFamily="34" charset="-34"/>
                <a:cs typeface="TH Sarabun New" pitchFamily="34" charset="-34"/>
              </a:rPr>
              <a:t>ผลกระทบ </a:t>
            </a:r>
            <a:r>
              <a:rPr lang="en-US" sz="3600" b="1">
                <a:latin typeface="TH Sarabun New" pitchFamily="34" charset="-34"/>
                <a:cs typeface="TH Sarabun New" pitchFamily="34" charset="-34"/>
              </a:rPr>
              <a:t>(Impact)</a:t>
            </a:r>
            <a:endParaRPr lang="th-TH" sz="3600" b="1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27763" y="476250"/>
            <a:ext cx="2376487" cy="7921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terminate</a:t>
            </a:r>
            <a:endParaRPr lang="th-TH" dirty="0"/>
          </a:p>
        </p:txBody>
      </p:sp>
      <p:sp>
        <p:nvSpPr>
          <p:cNvPr id="9" name="Oval 8"/>
          <p:cNvSpPr/>
          <p:nvPr/>
        </p:nvSpPr>
        <p:spPr>
          <a:xfrm>
            <a:off x="3276600" y="2924175"/>
            <a:ext cx="2374900" cy="79216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accept</a:t>
            </a:r>
            <a:endParaRPr lang="th-TH" dirty="0"/>
          </a:p>
        </p:txBody>
      </p:sp>
      <p:sp>
        <p:nvSpPr>
          <p:cNvPr id="10" name="Oval 9"/>
          <p:cNvSpPr/>
          <p:nvPr/>
        </p:nvSpPr>
        <p:spPr>
          <a:xfrm>
            <a:off x="4859338" y="1773238"/>
            <a:ext cx="2376487" cy="7921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reduce</a:t>
            </a:r>
            <a:endParaRPr lang="th-TH" dirty="0"/>
          </a:p>
        </p:txBody>
      </p:sp>
      <p:sp>
        <p:nvSpPr>
          <p:cNvPr id="11" name="Oval 10"/>
          <p:cNvSpPr/>
          <p:nvPr/>
        </p:nvSpPr>
        <p:spPr>
          <a:xfrm>
            <a:off x="6227763" y="3500438"/>
            <a:ext cx="2376487" cy="7921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Transfer 2</a:t>
            </a:r>
            <a:endParaRPr lang="th-TH" dirty="0"/>
          </a:p>
        </p:txBody>
      </p:sp>
      <p:sp>
        <p:nvSpPr>
          <p:cNvPr id="12" name="Oval 11"/>
          <p:cNvSpPr/>
          <p:nvPr/>
        </p:nvSpPr>
        <p:spPr>
          <a:xfrm>
            <a:off x="2843213" y="476250"/>
            <a:ext cx="2376487" cy="7921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Transfer 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96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b="1" dirty="0" smtClean="0"/>
              <a:t>5. จัดทำแผน และผู้รับผิดชอบ</a:t>
            </a:r>
            <a:endParaRPr lang="th-TH" dirty="0"/>
          </a:p>
        </p:txBody>
      </p:sp>
      <p:pic>
        <p:nvPicPr>
          <p:cNvPr id="1026" name="Picture 2" descr="http://www.edupsy.edu.ku.ac.th/image/p1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096125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9786664">
            <a:off x="2339752" y="3333775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ตัวอย่างแผนงาน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2010326"/>
            <a:ext cx="108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1600" b="1" dirty="0" smtClean="0"/>
              <a:t>ผู้รับผิดชอบ</a:t>
            </a:r>
            <a:endParaRPr lang="th-TH" sz="1600" b="1" dirty="0"/>
          </a:p>
        </p:txBody>
      </p:sp>
    </p:spTree>
    <p:extLst>
      <p:ext uri="{BB962C8B-B14F-4D97-AF65-F5344CB8AC3E}">
        <p14:creationId xmlns:p14="http://schemas.microsoft.com/office/powerpoint/2010/main" val="42809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6. กำหนดตัวชี้วัด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ตัวชี้วัด 2 ประเภท</a:t>
            </a:r>
          </a:p>
          <a:p>
            <a:r>
              <a:rPr lang="th-TH" dirty="0"/>
              <a:t>ตัวชี้วัดตาม (</a:t>
            </a:r>
            <a:r>
              <a:rPr lang="en-US" dirty="0"/>
              <a:t>Lag Indicator) </a:t>
            </a:r>
            <a:r>
              <a:rPr lang="th-TH" dirty="0"/>
              <a:t>หมายถึง ตัวชี้วัดผลงานที่เป็นตัวแสดงให้เห็นถึง</a:t>
            </a:r>
            <a:r>
              <a:rPr lang="th-TH" u="sng" dirty="0"/>
              <a:t>ผลลัพธ์สุดท้าย</a:t>
            </a:r>
            <a:r>
              <a:rPr lang="th-TH" dirty="0"/>
              <a:t>ของกระบวนการนั้นๆว่าเป็นอย่างไร เช่น ยอดขาย ส่วนแบ่งการตลาด อัตราการเกิดอุบัติเหตุ ฯลฯ</a:t>
            </a:r>
          </a:p>
          <a:p>
            <a:r>
              <a:rPr lang="th-TH" dirty="0"/>
              <a:t>ตัวชี้วัดนำ (</a:t>
            </a:r>
            <a:r>
              <a:rPr lang="en-US" dirty="0"/>
              <a:t>Lead Indicator) </a:t>
            </a:r>
            <a:r>
              <a:rPr lang="th-TH" dirty="0"/>
              <a:t>หมายถึง ตัวชี้วัดผลงานนำที่เป็นตัวแสดงให้เห็นถึง</a:t>
            </a:r>
            <a:r>
              <a:rPr lang="th-TH" u="sng" dirty="0"/>
              <a:t>ผลระหว่างกระบวนการ </a:t>
            </a:r>
            <a:r>
              <a:rPr lang="th-TH" dirty="0"/>
              <a:t>สามารถนำไปใช้พยากรณ์แนวโน้มของตัวชี้วัดตามได้ เช่น จำนวนครั้งที่มีโปรโมชั่นลดแลกแจกแถม เปอร์เซ็นต์การปิดการขาย จำนวนครั้งที่มีการตรวจสอบความปลอดภัยฯลฯ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8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362</Words>
  <Application>Microsoft Office PowerPoint</Application>
  <PresentationFormat>นำเสนอทางหน้าจอ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Risk Management</vt:lpstr>
      <vt:lpstr>กระบวนการจัดทำรายงานการวิเคราะห์ และประเมินความเสี่ยง</vt:lpstr>
      <vt:lpstr>1. ระบุความเสี่ยงในงานของตนเอง</vt:lpstr>
      <vt:lpstr>ระบุปัจจัยเสี่ยง</vt:lpstr>
      <vt:lpstr>3. ประเมินความเสี่ยง โดยการให้คะแนน โอกาส และผลกระทบ</vt:lpstr>
      <vt:lpstr>4. กำหนดแนวทางการตอบสนองความเสี่ยง</vt:lpstr>
      <vt:lpstr>งานนำเสนอ PowerPoint</vt:lpstr>
      <vt:lpstr>5. จัดทำแผน และผู้รับผิดชอบ</vt:lpstr>
      <vt:lpstr>6. กำหนดตัวชี้วัด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ONANONG</dc:creator>
  <cp:lastModifiedBy>ONANONG</cp:lastModifiedBy>
  <cp:revision>4</cp:revision>
  <dcterms:created xsi:type="dcterms:W3CDTF">2016-08-04T03:00:35Z</dcterms:created>
  <dcterms:modified xsi:type="dcterms:W3CDTF">2016-08-04T03:27:57Z</dcterms:modified>
</cp:coreProperties>
</file>