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7021513" cy="9906000"/>
  <p:notesSz cx="9945688" cy="6858000"/>
  <p:defaultTextStyle>
    <a:defPPr>
      <a:defRPr lang="th-TH"/>
    </a:defPPr>
    <a:lvl1pPr algn="l" defTabSz="127952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339933"/>
    <a:srgbClr val="FFFF66"/>
    <a:srgbClr val="FFFF99"/>
    <a:srgbClr val="FFFFCC"/>
    <a:srgbClr val="00CC99"/>
    <a:srgbClr val="00CC66"/>
    <a:srgbClr val="006600"/>
    <a:srgbClr val="0000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584" autoAdjust="0"/>
  </p:normalViewPr>
  <p:slideViewPr>
    <p:cSldViewPr>
      <p:cViewPr>
        <p:scale>
          <a:sx n="60" d="100"/>
          <a:sy n="60" d="100"/>
        </p:scale>
        <p:origin x="-2484" y="666"/>
      </p:cViewPr>
      <p:guideLst>
        <p:guide orient="horz" pos="3120"/>
        <p:guide pos="22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2CB3B-027B-4B9C-807B-D53E81EF2F66}" type="datetimeFigureOut">
              <a:rPr lang="th-TH" smtClean="0"/>
              <a:t>22/12/57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54207-AB5B-4BDB-9A99-847A1247635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881" cy="34322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defTabSz="12860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632486" y="0"/>
            <a:ext cx="4310881" cy="34322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defTabSz="12860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2F5DBC-78D0-44F9-8167-E896A34DD431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4060825" y="514350"/>
            <a:ext cx="182403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4105" y="3257935"/>
            <a:ext cx="7957480" cy="3085771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6513674"/>
            <a:ext cx="4310881" cy="343229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defTabSz="12860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32486" y="6513674"/>
            <a:ext cx="4310881" cy="343229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defTabSz="12860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CD16B9-7843-45B3-8B78-4B6874B26F1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eaLnBrk="0" fontAlgn="base" hangingPunct="0">
      <a:spcBef>
        <a:spcPct val="30000"/>
      </a:spcBef>
      <a:spcAft>
        <a:spcPct val="0"/>
      </a:spcAft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eaLnBrk="0" fontAlgn="base" hangingPunct="0">
      <a:spcBef>
        <a:spcPct val="30000"/>
      </a:spcBef>
      <a:spcAft>
        <a:spcPct val="0"/>
      </a:spcAft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eaLnBrk="0" fontAlgn="base" hangingPunct="0">
      <a:spcBef>
        <a:spcPct val="30000"/>
      </a:spcBef>
      <a:spcAft>
        <a:spcPct val="0"/>
      </a:spcAft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eaLnBrk="0" fontAlgn="base" hangingPunct="0">
      <a:spcBef>
        <a:spcPct val="30000"/>
      </a:spcBef>
      <a:spcAft>
        <a:spcPct val="0"/>
      </a:spcAft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eaLnBrk="0" fontAlgn="base" hangingPunct="0">
      <a:spcBef>
        <a:spcPct val="30000"/>
      </a:spcBef>
      <a:spcAft>
        <a:spcPct val="0"/>
      </a:spcAft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22531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85411" fontAlgn="base">
              <a:spcBef>
                <a:spcPct val="0"/>
              </a:spcBef>
              <a:spcAft>
                <a:spcPct val="0"/>
              </a:spcAft>
              <a:defRPr/>
            </a:pPr>
            <a:fld id="{8B26CDE6-6335-4707-B474-81E9F9909033}" type="slidenum">
              <a:rPr lang="en-US" smtClean="0">
                <a:cs typeface="Cordia New" pitchFamily="34" charset="-34"/>
              </a:rPr>
              <a:pPr defTabSz="1285411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h-TH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37260" y="3976796"/>
            <a:ext cx="8355600" cy="274404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4518" y="7254240"/>
            <a:ext cx="6881083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76E8-6ADE-4384-80AB-3BBCC7C46E62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0B89-4B67-4FE5-B73F-155D1AD814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6F61-014A-43EA-89A5-88E789284588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EB45-85BD-45A4-9B4A-77CE49A72A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483520" y="957160"/>
            <a:ext cx="2322706" cy="203877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15401" y="957160"/>
            <a:ext cx="6804285" cy="203877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ECDEA-149D-4899-A870-2643257A43C9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7A95-276C-4127-9DDE-C484D7184B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D9EA1-D88C-4243-B7DE-EFE91843FF0A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BC36D-3089-4BDC-A614-ECE5FC5D8D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6512" y="8226214"/>
            <a:ext cx="835560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76512" y="5425867"/>
            <a:ext cx="835560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1C848-6DCA-4937-9900-1472AA57BAA3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BB0A1-F544-4933-BA3E-00FCA0B01AC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5400" y="5576993"/>
            <a:ext cx="4563496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42730" y="5576993"/>
            <a:ext cx="4563496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2FB1-552A-46B4-83B7-33D98B5C1DAF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E6094-158A-4F01-BCD3-C4804931CC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1506" y="512658"/>
            <a:ext cx="8847107" cy="21336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1507" y="2865544"/>
            <a:ext cx="4343342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1507" y="4059766"/>
            <a:ext cx="4343342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993564" y="2865544"/>
            <a:ext cx="4345050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993564" y="4059766"/>
            <a:ext cx="4345050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96B96-D13C-4E1C-A057-7384BC4DE416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C453-20E3-4D03-B22A-4512849C9C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77D9-D660-4498-93E7-B251B3D824CF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23655-53C1-484D-92C6-0F54D2CF0DE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1F4D-F1BF-458A-BFE4-02299BDC4124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49CAE-7433-4DB7-A8A2-C66F348A84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1507" y="509693"/>
            <a:ext cx="3234041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43304" y="509696"/>
            <a:ext cx="5495309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1507" y="2678856"/>
            <a:ext cx="3234041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EE77D-4FD3-421B-8C0A-BF9EE8859847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3C76-9F2B-409B-AE8C-A3FA0AC051E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26772" y="8961122"/>
            <a:ext cx="5898071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26772" y="1143847"/>
            <a:ext cx="5898071" cy="7680960"/>
          </a:xfrm>
        </p:spPr>
        <p:txBody>
          <a:bodyPr lIns="128016" tIns="64008" rIns="128016" bIns="64008"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26772" y="10019033"/>
            <a:ext cx="5898071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5E18-DB9E-4900-A297-9C5AB87909B2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5868B-E6F0-471D-B8D7-1F12588C5D7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350838" y="396875"/>
            <a:ext cx="631983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350838" y="2311400"/>
            <a:ext cx="6319837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 bwMode="auto">
          <a:xfrm>
            <a:off x="350838" y="9180513"/>
            <a:ext cx="16383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fld id="{B80ECA81-34D3-4F5D-97F5-A2B0082CB8A1}" type="datetimeFigureOut">
              <a:rPr lang="th-TH"/>
              <a:pPr>
                <a:defRPr/>
              </a:pPr>
              <a:t>22/12/57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 bwMode="auto">
          <a:xfrm>
            <a:off x="2398713" y="9180513"/>
            <a:ext cx="22240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 bwMode="auto">
          <a:xfrm>
            <a:off x="5032375" y="9180513"/>
            <a:ext cx="16383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fld id="{D9E6C11B-6FDF-4B2C-B046-BAC58716748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0" y="9375775"/>
            <a:ext cx="7038975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5402</a:t>
            </a:r>
          </a:p>
        </p:txBody>
      </p:sp>
      <p:grpSp>
        <p:nvGrpSpPr>
          <p:cNvPr id="2052" name="กลุ่ม 22"/>
          <p:cNvGrpSpPr>
            <a:grpSpLocks/>
          </p:cNvGrpSpPr>
          <p:nvPr/>
        </p:nvGrpSpPr>
        <p:grpSpPr bwMode="auto">
          <a:xfrm>
            <a:off x="2509838" y="9410700"/>
            <a:ext cx="2001837" cy="388938"/>
            <a:chOff x="3432448" y="12233448"/>
            <a:chExt cx="2736304" cy="504056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495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5113" y="12665495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5113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6087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3" name="สี่เหลี่ยมผืนผ้า 25"/>
          <p:cNvSpPr>
            <a:spLocks noChangeArrowheads="1"/>
          </p:cNvSpPr>
          <p:nvPr/>
        </p:nvSpPr>
        <p:spPr bwMode="auto">
          <a:xfrm>
            <a:off x="982663" y="3336925"/>
            <a:ext cx="5213350" cy="3398838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5" name="สี่เหลี่ยมผืนผ้า 34"/>
          <p:cNvSpPr>
            <a:spLocks noChangeArrowheads="1"/>
          </p:cNvSpPr>
          <p:nvPr/>
        </p:nvSpPr>
        <p:spPr bwMode="auto">
          <a:xfrm>
            <a:off x="1939120" y="4060825"/>
            <a:ext cx="3421870" cy="20066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Automate liquid handling</a:t>
            </a:r>
            <a:b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 coulter,</a:t>
            </a:r>
            <a:b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Biomek</a:t>
            </a:r>
            <a: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NX</a:t>
            </a:r>
            <a:b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M00302-(1-5)/54</a:t>
            </a:r>
            <a:endParaRPr lang="th-TH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3075" name="TextBox 9"/>
          <p:cNvSpPr txBox="1">
            <a:spLocks noChangeArrowheads="1"/>
          </p:cNvSpPr>
          <p:nvPr/>
        </p:nvSpPr>
        <p:spPr bwMode="auto">
          <a:xfrm>
            <a:off x="0" y="9375775"/>
            <a:ext cx="7038975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5403</a:t>
            </a:r>
          </a:p>
        </p:txBody>
      </p:sp>
      <p:grpSp>
        <p:nvGrpSpPr>
          <p:cNvPr id="3076" name="กลุ่ม 22"/>
          <p:cNvGrpSpPr>
            <a:grpSpLocks/>
          </p:cNvGrpSpPr>
          <p:nvPr/>
        </p:nvGrpSpPr>
        <p:grpSpPr bwMode="auto">
          <a:xfrm>
            <a:off x="2509838" y="9466263"/>
            <a:ext cx="2001837" cy="390525"/>
            <a:chOff x="3432448" y="12233448"/>
            <a:chExt cx="2736304" cy="504056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788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5113" y="12665788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5113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6087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7" name="สี่เหลี่ยมผืนผ้า 23"/>
          <p:cNvSpPr>
            <a:spLocks noChangeArrowheads="1"/>
          </p:cNvSpPr>
          <p:nvPr/>
        </p:nvSpPr>
        <p:spPr bwMode="auto">
          <a:xfrm>
            <a:off x="0" y="550863"/>
            <a:ext cx="1106488" cy="88042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sz="1800" b="1">
              <a:solidFill>
                <a:srgbClr val="FFFFFF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3078" name="สี่เหลี่ยมผืนผ้า 24"/>
          <p:cNvSpPr>
            <a:spLocks noChangeArrowheads="1"/>
          </p:cNvSpPr>
          <p:nvPr/>
        </p:nvSpPr>
        <p:spPr bwMode="auto">
          <a:xfrm>
            <a:off x="5935663" y="550863"/>
            <a:ext cx="1103312" cy="88042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3079" name="สี่เหลี่ยมผืนผ้า 25"/>
          <p:cNvSpPr>
            <a:spLocks noChangeArrowheads="1"/>
          </p:cNvSpPr>
          <p:nvPr/>
        </p:nvSpPr>
        <p:spPr bwMode="auto">
          <a:xfrm>
            <a:off x="1211263" y="606425"/>
            <a:ext cx="4640262" cy="26193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3080" name="สี่เหลี่ยมผืนผ้า 27"/>
          <p:cNvSpPr>
            <a:spLocks noChangeArrowheads="1"/>
          </p:cNvSpPr>
          <p:nvPr/>
        </p:nvSpPr>
        <p:spPr bwMode="auto">
          <a:xfrm>
            <a:off x="1193800" y="3505200"/>
            <a:ext cx="4668838" cy="2728913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3081" name="สี่เหลี่ยมผืนผ้า 28"/>
          <p:cNvSpPr>
            <a:spLocks noChangeArrowheads="1"/>
          </p:cNvSpPr>
          <p:nvPr/>
        </p:nvSpPr>
        <p:spPr bwMode="auto">
          <a:xfrm>
            <a:off x="1193800" y="6569075"/>
            <a:ext cx="4668838" cy="2674938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Times New Roman" pitchFamily="18" charset="0"/>
              <a:cs typeface="Cordia New" pitchFamily="34" charset="-34"/>
            </a:endParaRPr>
          </a:p>
        </p:txBody>
      </p:sp>
      <p:sp>
        <p:nvSpPr>
          <p:cNvPr id="30" name="สี่เหลี่ยมผืนผ้า 29"/>
          <p:cNvSpPr>
            <a:spLocks noChangeArrowheads="1"/>
          </p:cNvSpPr>
          <p:nvPr/>
        </p:nvSpPr>
        <p:spPr bwMode="auto">
          <a:xfrm>
            <a:off x="0" y="595299"/>
            <a:ext cx="1106488" cy="250031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Refrigerated Centrifuge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Beckman/ </a:t>
            </a: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Allergra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x15R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M-00210-2/53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สี่เหลี่ยมผืนผ้า 30"/>
          <p:cNvSpPr>
            <a:spLocks noChangeArrowheads="1"/>
          </p:cNvSpPr>
          <p:nvPr/>
        </p:nvSpPr>
        <p:spPr bwMode="auto">
          <a:xfrm>
            <a:off x="0" y="3524250"/>
            <a:ext cx="1087438" cy="264318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Centrifuge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Beckman/ </a:t>
            </a:r>
            <a:r>
              <a:rPr lang="en-US" sz="2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Allergra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X12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M-00211-2/53</a:t>
            </a:r>
            <a:endParaRPr lang="th-TH" sz="20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สี่เหลี่ยมผืนผ้า 31"/>
          <p:cNvSpPr>
            <a:spLocks noChangeArrowheads="1"/>
          </p:cNvSpPr>
          <p:nvPr/>
        </p:nvSpPr>
        <p:spPr bwMode="auto">
          <a:xfrm>
            <a:off x="0" y="6953264"/>
            <a:ext cx="1087438" cy="23304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Refrigerated Centrifuge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Tomy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Kitman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T24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M-00391-3/55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สี่เหลี่ยมผืนผ้า 32"/>
          <p:cNvSpPr>
            <a:spLocks noChangeArrowheads="1"/>
          </p:cNvSpPr>
          <p:nvPr/>
        </p:nvSpPr>
        <p:spPr bwMode="auto">
          <a:xfrm>
            <a:off x="5924550" y="622290"/>
            <a:ext cx="1081088" cy="283051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Spectrophotomete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</a:t>
            </a:r>
            <a:br>
              <a:rPr lang="en-US" sz="18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</a:t>
            </a: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Evolution 300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M-00285-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(6-10)/54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สี่เหลี่ยมผืนผ้า 33"/>
          <p:cNvSpPr>
            <a:spLocks noChangeArrowheads="1"/>
          </p:cNvSpPr>
          <p:nvPr/>
        </p:nvSpPr>
        <p:spPr bwMode="auto">
          <a:xfrm>
            <a:off x="5934075" y="5475312"/>
            <a:ext cx="1087438" cy="22860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PCR  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defTabSz="957263">
              <a:defRPr/>
            </a:pP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Techne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 TC512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M-00304-1/53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สี่เหลี่ยมผืนผ้า 34"/>
          <p:cNvSpPr>
            <a:spLocks noChangeArrowheads="1"/>
          </p:cNvSpPr>
          <p:nvPr/>
        </p:nvSpPr>
        <p:spPr bwMode="auto">
          <a:xfrm>
            <a:off x="2295525" y="1928664"/>
            <a:ext cx="2189163" cy="1227286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Image Quant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GE/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LAS4000 mini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M-00214-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(1-3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)/53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สี่เหลี่ยมผืนผ้า 35"/>
          <p:cNvSpPr>
            <a:spLocks noChangeArrowheads="1"/>
          </p:cNvSpPr>
          <p:nvPr/>
        </p:nvSpPr>
        <p:spPr bwMode="auto">
          <a:xfrm>
            <a:off x="1295400" y="7953394"/>
            <a:ext cx="2032000" cy="12192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Real-time PCR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Roche/ 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LC480II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M-00356-(1-10)/53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สี่เหลี่ยมผืนผ้า 36"/>
          <p:cNvSpPr>
            <a:spLocks noChangeArrowheads="1"/>
          </p:cNvSpPr>
          <p:nvPr/>
        </p:nvSpPr>
        <p:spPr bwMode="auto">
          <a:xfrm>
            <a:off x="3725863" y="7667644"/>
            <a:ext cx="2179637" cy="150336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Microplate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reader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Molecular device,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Spectramax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L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M-00239-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(1-5)/53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สี่เหลี่ยมผืนผ้า 37"/>
          <p:cNvSpPr>
            <a:spLocks noChangeArrowheads="1"/>
          </p:cNvSpPr>
          <p:nvPr/>
        </p:nvSpPr>
        <p:spPr bwMode="auto">
          <a:xfrm>
            <a:off x="1295400" y="6596063"/>
            <a:ext cx="2032000" cy="12192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Eliza reader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TECAN/Sunrise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M-00238-(1-7)/53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สี่เหลี่ยมผืนผ้า 38"/>
          <p:cNvSpPr>
            <a:spLocks noChangeArrowheads="1"/>
          </p:cNvSpPr>
          <p:nvPr/>
        </p:nvSpPr>
        <p:spPr bwMode="auto">
          <a:xfrm>
            <a:off x="1244600" y="4953000"/>
            <a:ext cx="1960563" cy="12192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Microwave </a:t>
            </a:r>
            <a:endParaRPr lang="en-US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Sharp/R219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M-00313-13/54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2" name="สี่เหลี่ยมผืนผ้า 41"/>
          <p:cNvSpPr>
            <a:spLocks noChangeArrowheads="1"/>
          </p:cNvSpPr>
          <p:nvPr/>
        </p:nvSpPr>
        <p:spPr bwMode="auto">
          <a:xfrm>
            <a:off x="1240408" y="3531890"/>
            <a:ext cx="1872208" cy="121761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Shaker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Boekel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bambino,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RockerII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M-00248-3/53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4" name="สี่เหลี่ยมผืนผ้า 43"/>
          <p:cNvSpPr>
            <a:spLocks noChangeArrowheads="1"/>
          </p:cNvSpPr>
          <p:nvPr/>
        </p:nvSpPr>
        <p:spPr bwMode="auto">
          <a:xfrm rot="5400000">
            <a:off x="4226644" y="4035946"/>
            <a:ext cx="2088232" cy="108012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Hybridize incubator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Boekel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bambino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M-00362-3/53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สี่เหลี่ยมผืนผ้า 25"/>
          <p:cNvSpPr>
            <a:spLocks noChangeArrowheads="1"/>
          </p:cNvSpPr>
          <p:nvPr/>
        </p:nvSpPr>
        <p:spPr bwMode="auto">
          <a:xfrm>
            <a:off x="5959028" y="3584848"/>
            <a:ext cx="1087438" cy="1656184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Vertex mixer  </a:t>
            </a:r>
          </a:p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Genei2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M-00283-8/56</a:t>
            </a:r>
            <a:endParaRPr lang="th-TH" sz="1800" dirty="0">
              <a:latin typeface="Times New Roman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สี่เหลี่ยมผืนผ้า 27"/>
          <p:cNvSpPr>
            <a:spLocks noChangeArrowheads="1"/>
          </p:cNvSpPr>
          <p:nvPr/>
        </p:nvSpPr>
        <p:spPr bwMode="auto">
          <a:xfrm rot="5400000">
            <a:off x="3110545" y="3741651"/>
            <a:ext cx="1637134" cy="121761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Heat box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Benchmark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M-00283-4/56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0" y="9375775"/>
            <a:ext cx="7038975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5404</a:t>
            </a:r>
          </a:p>
        </p:txBody>
      </p:sp>
      <p:grpSp>
        <p:nvGrpSpPr>
          <p:cNvPr id="4100" name="กลุ่ม 22"/>
          <p:cNvGrpSpPr>
            <a:grpSpLocks/>
          </p:cNvGrpSpPr>
          <p:nvPr/>
        </p:nvGrpSpPr>
        <p:grpSpPr bwMode="auto">
          <a:xfrm>
            <a:off x="2509838" y="9466263"/>
            <a:ext cx="2001837" cy="390525"/>
            <a:chOff x="3432448" y="12233448"/>
            <a:chExt cx="2736304" cy="504056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788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5113" y="12665788"/>
              <a:ext cx="863639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5113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6087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1" name="สี่เหลี่ยมผืนผ้า 23"/>
          <p:cNvSpPr>
            <a:spLocks noChangeArrowheads="1"/>
          </p:cNvSpPr>
          <p:nvPr/>
        </p:nvSpPr>
        <p:spPr bwMode="auto">
          <a:xfrm>
            <a:off x="0" y="550863"/>
            <a:ext cx="2070596" cy="88042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sz="1800" b="1">
              <a:solidFill>
                <a:srgbClr val="FFFFFF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4102" name="สี่เหลี่ยมผืนผ้า 24"/>
          <p:cNvSpPr>
            <a:spLocks noChangeArrowheads="1"/>
          </p:cNvSpPr>
          <p:nvPr/>
        </p:nvSpPr>
        <p:spPr bwMode="auto">
          <a:xfrm>
            <a:off x="5454972" y="523845"/>
            <a:ext cx="1584003" cy="8831294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" name="สี่เหลี่ยมผืนผ้า 29"/>
          <p:cNvSpPr>
            <a:spLocks noChangeArrowheads="1"/>
          </p:cNvSpPr>
          <p:nvPr/>
        </p:nvSpPr>
        <p:spPr bwMode="auto">
          <a:xfrm rot="16200000">
            <a:off x="469504" y="587358"/>
            <a:ext cx="1106488" cy="19367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Fume hood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h-TH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อ.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</a:t>
            </a:r>
            <a:r>
              <a:rPr lang="th-TH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-01021-1/53</a:t>
            </a:r>
          </a:p>
        </p:txBody>
      </p:sp>
      <p:sp>
        <p:nvSpPr>
          <p:cNvPr id="31" name="สี่เหลี่ยมผืนผ้า 30"/>
          <p:cNvSpPr>
            <a:spLocks noChangeArrowheads="1"/>
          </p:cNvSpPr>
          <p:nvPr/>
        </p:nvSpPr>
        <p:spPr bwMode="auto">
          <a:xfrm rot="16200000">
            <a:off x="480776" y="5132465"/>
            <a:ext cx="1104900" cy="199854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Incubator, </a:t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/INE 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600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M00331-1/53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2" name="สี่เหลี่ยมผืนผ้า 31"/>
          <p:cNvSpPr>
            <a:spLocks noChangeArrowheads="1"/>
          </p:cNvSpPr>
          <p:nvPr/>
        </p:nvSpPr>
        <p:spPr bwMode="auto">
          <a:xfrm rot="16200000">
            <a:off x="554880" y="7453330"/>
            <a:ext cx="1087438" cy="18383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th-TH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ฝักบัว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M00897-1/53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3" name="สี่เหลี่ยมผืนผ้า 42"/>
          <p:cNvSpPr>
            <a:spLocks noChangeArrowheads="1"/>
          </p:cNvSpPr>
          <p:nvPr/>
        </p:nvSpPr>
        <p:spPr bwMode="auto">
          <a:xfrm rot="16200000">
            <a:off x="5738911" y="7961313"/>
            <a:ext cx="1087438" cy="13938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air oven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UFE 700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M00361-1/53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5" name="สี่เหลี่ยมผืนผ้า 44"/>
          <p:cNvSpPr>
            <a:spLocks noChangeArrowheads="1"/>
          </p:cNvSpPr>
          <p:nvPr/>
        </p:nvSpPr>
        <p:spPr bwMode="auto">
          <a:xfrm rot="16200000">
            <a:off x="485367" y="2801601"/>
            <a:ext cx="1087438" cy="1939009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Autoclave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Tomy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 SX700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M00390-1/55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6" name="สี่เหลี่ยมผืนผ้า 45"/>
          <p:cNvSpPr>
            <a:spLocks noChangeArrowheads="1"/>
          </p:cNvSpPr>
          <p:nvPr/>
        </p:nvSpPr>
        <p:spPr bwMode="auto">
          <a:xfrm rot="16200000">
            <a:off x="5738911" y="6497638"/>
            <a:ext cx="1087438" cy="13938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air oven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UFE 500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M00360-4/53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8" name="สี่เหลี่ยมผืนผ้า 47"/>
          <p:cNvSpPr>
            <a:spLocks noChangeArrowheads="1"/>
          </p:cNvSpPr>
          <p:nvPr/>
        </p:nvSpPr>
        <p:spPr bwMode="auto">
          <a:xfrm rot="16200000">
            <a:off x="5738911" y="3529013"/>
            <a:ext cx="1087438" cy="13938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Shaking incubator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Bioactive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M00382-2/53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9" name="สี่เหลี่ยมผืนผ้า 48"/>
          <p:cNvSpPr>
            <a:spLocks noChangeArrowheads="1"/>
          </p:cNvSpPr>
          <p:nvPr/>
        </p:nvSpPr>
        <p:spPr bwMode="auto">
          <a:xfrm rot="16200000">
            <a:off x="5738911" y="2060575"/>
            <a:ext cx="1087438" cy="139223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Sonicator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Elma,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S70h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M00412-2/55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0" name="สี่เหลี่ยมผืนผ้า 49"/>
          <p:cNvSpPr>
            <a:spLocks noChangeArrowheads="1"/>
          </p:cNvSpPr>
          <p:nvPr/>
        </p:nvSpPr>
        <p:spPr bwMode="auto">
          <a:xfrm rot="16200000">
            <a:off x="5738911" y="452438"/>
            <a:ext cx="1087438" cy="15113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Ice maker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M00131-1/53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5123" name="TextBox 9"/>
          <p:cNvSpPr txBox="1">
            <a:spLocks noChangeArrowheads="1"/>
          </p:cNvSpPr>
          <p:nvPr/>
        </p:nvSpPr>
        <p:spPr bwMode="auto">
          <a:xfrm rot="5400000">
            <a:off x="-1098571" y="8289131"/>
            <a:ext cx="2730500" cy="5159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957263"/>
            <a:r>
              <a:rPr lang="th-TH" b="1" dirty="0">
                <a:solidFill>
                  <a:srgbClr val="0000FF"/>
                </a:solidFill>
                <a:latin typeface="Times New Roman" pitchFamily="18" charset="0"/>
                <a:cs typeface="Cordia New" pitchFamily="34" charset="-34"/>
              </a:rPr>
              <a:t>               5405</a:t>
            </a:r>
          </a:p>
        </p:txBody>
      </p:sp>
      <p:grpSp>
        <p:nvGrpSpPr>
          <p:cNvPr id="5124" name="กลุ่ม 22"/>
          <p:cNvGrpSpPr>
            <a:grpSpLocks/>
          </p:cNvGrpSpPr>
          <p:nvPr/>
        </p:nvGrpSpPr>
        <p:grpSpPr bwMode="auto">
          <a:xfrm rot="5400000">
            <a:off x="-871179" y="8521815"/>
            <a:ext cx="2180504" cy="371467"/>
            <a:chOff x="3211526" y="12233461"/>
            <a:chExt cx="2817420" cy="506208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211526" y="12679097"/>
              <a:ext cx="863557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165391" y="12653141"/>
              <a:ext cx="863555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165391" y="12233461"/>
              <a:ext cx="0" cy="504057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111971" y="12235614"/>
              <a:ext cx="0" cy="504055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5" name="สี่เหลี่ยมผืนผ้า 23"/>
          <p:cNvSpPr>
            <a:spLocks noChangeArrowheads="1"/>
          </p:cNvSpPr>
          <p:nvPr/>
        </p:nvSpPr>
        <p:spPr bwMode="auto">
          <a:xfrm>
            <a:off x="0" y="2792760"/>
            <a:ext cx="1106488" cy="4304953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sz="1800" b="1">
              <a:solidFill>
                <a:srgbClr val="0000FF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5126" name="สี่เหลี่ยมผืนผ้า 24"/>
          <p:cNvSpPr>
            <a:spLocks noChangeArrowheads="1"/>
          </p:cNvSpPr>
          <p:nvPr/>
        </p:nvSpPr>
        <p:spPr bwMode="auto">
          <a:xfrm>
            <a:off x="5934075" y="2720752"/>
            <a:ext cx="1104900" cy="7185248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127" name="สี่เหลี่ยมผืนผ้า 25"/>
          <p:cNvSpPr>
            <a:spLocks noChangeArrowheads="1"/>
          </p:cNvSpPr>
          <p:nvPr/>
        </p:nvSpPr>
        <p:spPr bwMode="auto">
          <a:xfrm>
            <a:off x="1211263" y="488504"/>
            <a:ext cx="5810250" cy="2160239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128" name="สี่เหลี่ยมผืนผ้า 27"/>
          <p:cNvSpPr>
            <a:spLocks noChangeArrowheads="1"/>
          </p:cNvSpPr>
          <p:nvPr/>
        </p:nvSpPr>
        <p:spPr bwMode="auto">
          <a:xfrm>
            <a:off x="3562350" y="2765251"/>
            <a:ext cx="2300288" cy="557212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1" name="สี่เหลี่ยมผืนผ้า 30"/>
          <p:cNvSpPr>
            <a:spLocks noChangeArrowheads="1"/>
          </p:cNvSpPr>
          <p:nvPr/>
        </p:nvSpPr>
        <p:spPr bwMode="auto">
          <a:xfrm>
            <a:off x="0" y="3524250"/>
            <a:ext cx="1087438" cy="22637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Image scanner GE,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Typhoon Trio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M00440-1,(5-7)/54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สี่เหลี่ยมผืนผ้า 34"/>
          <p:cNvSpPr>
            <a:spLocks noChangeArrowheads="1"/>
          </p:cNvSpPr>
          <p:nvPr/>
        </p:nvSpPr>
        <p:spPr bwMode="auto">
          <a:xfrm rot="5400000">
            <a:off x="1569642" y="867396"/>
            <a:ext cx="2143917" cy="127476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LC-MS/MS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Bruker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Amazon speed ETD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M00586-(1-5)/55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131" name="สี่เหลี่ยมผืนผ้า 26"/>
          <p:cNvSpPr>
            <a:spLocks noChangeArrowheads="1"/>
          </p:cNvSpPr>
          <p:nvPr/>
        </p:nvSpPr>
        <p:spPr bwMode="auto">
          <a:xfrm>
            <a:off x="1211263" y="2765251"/>
            <a:ext cx="2247900" cy="557212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132" name="สี่เหลี่ยมผืนผ้า 39"/>
          <p:cNvSpPr>
            <a:spLocks noChangeArrowheads="1"/>
          </p:cNvSpPr>
          <p:nvPr/>
        </p:nvSpPr>
        <p:spPr bwMode="auto">
          <a:xfrm>
            <a:off x="1193800" y="8481392"/>
            <a:ext cx="2474913" cy="1424608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3" name="สี่เหลี่ยมผืนผ้า 42"/>
          <p:cNvSpPr>
            <a:spLocks noChangeArrowheads="1"/>
          </p:cNvSpPr>
          <p:nvPr/>
        </p:nvSpPr>
        <p:spPr bwMode="auto">
          <a:xfrm rot="5400000">
            <a:off x="4460367" y="887128"/>
            <a:ext cx="2104454" cy="1274762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LC-MS/MS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Bruker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MicroTOF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-QII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M00602-(1-11)/55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5" name="สี่เหลี่ยมผืนผ้า 44"/>
          <p:cNvSpPr>
            <a:spLocks noChangeArrowheads="1"/>
          </p:cNvSpPr>
          <p:nvPr/>
        </p:nvSpPr>
        <p:spPr bwMode="auto">
          <a:xfrm>
            <a:off x="1298575" y="8574781"/>
            <a:ext cx="2263775" cy="127476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Spot  picker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M00440-2/54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6" name="สี่เหลี่ยมผืนผ้า 45"/>
          <p:cNvSpPr>
            <a:spLocks noChangeArrowheads="1"/>
          </p:cNvSpPr>
          <p:nvPr/>
        </p:nvSpPr>
        <p:spPr bwMode="auto">
          <a:xfrm>
            <a:off x="1212850" y="6303789"/>
            <a:ext cx="1087438" cy="20129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Image </a:t>
            </a: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scannerGE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Image scanner III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M00426-5/56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7" name="สี่เหลี่ยมผืนผ้า 46"/>
          <p:cNvSpPr>
            <a:spLocks noChangeArrowheads="1"/>
          </p:cNvSpPr>
          <p:nvPr/>
        </p:nvSpPr>
        <p:spPr bwMode="auto">
          <a:xfrm>
            <a:off x="2366963" y="6316489"/>
            <a:ext cx="1089025" cy="19526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IEF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IPGphore3 M00440-3/53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1" name="สี่เหลี่ยมผืนผ้า 50"/>
          <p:cNvSpPr>
            <a:spLocks noChangeArrowheads="1"/>
          </p:cNvSpPr>
          <p:nvPr/>
        </p:nvSpPr>
        <p:spPr bwMode="auto">
          <a:xfrm>
            <a:off x="3582988" y="6316489"/>
            <a:ext cx="1087437" cy="19526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Electrophoresis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GE,  </a:t>
            </a: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DALSix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M00304-1/53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2" name="สี่เหลี่ยมผืนผ้า 51"/>
          <p:cNvSpPr>
            <a:spLocks noChangeArrowheads="1"/>
          </p:cNvSpPr>
          <p:nvPr/>
        </p:nvSpPr>
        <p:spPr bwMode="auto">
          <a:xfrm>
            <a:off x="4725988" y="6316489"/>
            <a:ext cx="1087437" cy="19526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Sonicator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Bandelin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M00172-1/55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3" name="สี่เหลี่ยมผืนผ้า 52"/>
          <p:cNvSpPr>
            <a:spLocks noChangeArrowheads="1"/>
          </p:cNvSpPr>
          <p:nvPr/>
        </p:nvSpPr>
        <p:spPr bwMode="auto">
          <a:xfrm>
            <a:off x="4725988" y="4459114"/>
            <a:ext cx="1085850" cy="167163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Cooling bath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MultiTemp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IV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M00426-4/56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4" name="สี่เหลี่ยมผืนผ้า 53"/>
          <p:cNvSpPr>
            <a:spLocks noChangeArrowheads="1"/>
          </p:cNvSpPr>
          <p:nvPr/>
        </p:nvSpPr>
        <p:spPr bwMode="auto">
          <a:xfrm>
            <a:off x="3582988" y="4459114"/>
            <a:ext cx="1087437" cy="167163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Electrophoresis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MiniVE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M00304-1/53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5" name="สี่เหลี่ยมผืนผ้า 54"/>
          <p:cNvSpPr>
            <a:spLocks noChangeArrowheads="1"/>
          </p:cNvSpPr>
          <p:nvPr/>
        </p:nvSpPr>
        <p:spPr bwMode="auto">
          <a:xfrm>
            <a:off x="3582988" y="2816051"/>
            <a:ext cx="1087437" cy="161448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Power supply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EPS 601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M00426-3/56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7" name="สี่เหลี่ยมผืนผ้า 56"/>
          <p:cNvSpPr>
            <a:spLocks noChangeArrowheads="1"/>
          </p:cNvSpPr>
          <p:nvPr/>
        </p:nvSpPr>
        <p:spPr bwMode="auto">
          <a:xfrm>
            <a:off x="2366963" y="4459114"/>
            <a:ext cx="1089025" cy="167163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IEF IPGphore3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M00426-1/56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สี่เหลี่ยมผืนผ้า 28"/>
          <p:cNvSpPr>
            <a:spLocks noChangeArrowheads="1"/>
          </p:cNvSpPr>
          <p:nvPr/>
        </p:nvSpPr>
        <p:spPr bwMode="auto">
          <a:xfrm>
            <a:off x="2295525" y="2816051"/>
            <a:ext cx="1089025" cy="161448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Notebook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Dell,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Inspiron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3421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M00426-7/56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สี่เหลี่ยมผืนผ้า 29"/>
          <p:cNvSpPr>
            <a:spLocks noChangeArrowheads="1"/>
          </p:cNvSpPr>
          <p:nvPr/>
        </p:nvSpPr>
        <p:spPr bwMode="auto">
          <a:xfrm>
            <a:off x="1212850" y="4459114"/>
            <a:ext cx="1087438" cy="17335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Computer server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Dell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M00426-8/56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6147" name="TextBox 9"/>
          <p:cNvSpPr txBox="1">
            <a:spLocks noChangeArrowheads="1"/>
          </p:cNvSpPr>
          <p:nvPr/>
        </p:nvSpPr>
        <p:spPr bwMode="auto">
          <a:xfrm rot="5400000">
            <a:off x="-1108075" y="1774825"/>
            <a:ext cx="2732088" cy="5159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957263"/>
            <a:r>
              <a:rPr lang="th-TH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               5407</a:t>
            </a:r>
          </a:p>
        </p:txBody>
      </p:sp>
      <p:grpSp>
        <p:nvGrpSpPr>
          <p:cNvPr id="6148" name="กลุ่ม 22"/>
          <p:cNvGrpSpPr>
            <a:grpSpLocks/>
          </p:cNvGrpSpPr>
          <p:nvPr/>
        </p:nvGrpSpPr>
        <p:grpSpPr bwMode="auto">
          <a:xfrm rot="5400000">
            <a:off x="-838994" y="1975644"/>
            <a:ext cx="2117725" cy="369888"/>
            <a:chOff x="3432448" y="12233448"/>
            <a:chExt cx="2736304" cy="504056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44755" y="12679093"/>
              <a:ext cx="863557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5196" y="12653134"/>
              <a:ext cx="863556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5196" y="12233447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8054" y="12235611"/>
              <a:ext cx="0" cy="504055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49" name="สี่เหลี่ยมผืนผ้า 24"/>
          <p:cNvSpPr>
            <a:spLocks noChangeArrowheads="1"/>
          </p:cNvSpPr>
          <p:nvPr/>
        </p:nvSpPr>
        <p:spPr bwMode="auto">
          <a:xfrm>
            <a:off x="5934075" y="550862"/>
            <a:ext cx="1104900" cy="6831029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6150" name="สี่เหลี่ยมผืนผ้า 27"/>
          <p:cNvSpPr>
            <a:spLocks noChangeArrowheads="1"/>
          </p:cNvSpPr>
          <p:nvPr/>
        </p:nvSpPr>
        <p:spPr bwMode="auto">
          <a:xfrm>
            <a:off x="1581150" y="3614738"/>
            <a:ext cx="4300538" cy="6291262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6151" name="สี่เหลี่ยมผืนผ้า 39"/>
          <p:cNvSpPr>
            <a:spLocks noChangeArrowheads="1"/>
          </p:cNvSpPr>
          <p:nvPr/>
        </p:nvSpPr>
        <p:spPr bwMode="auto">
          <a:xfrm rot="-5400000">
            <a:off x="-628650" y="7767637"/>
            <a:ext cx="2749550" cy="1527176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chemeClr val="bg1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5" name="สี่เหลี่ยมผืนผ้า 44"/>
          <p:cNvSpPr>
            <a:spLocks noChangeArrowheads="1"/>
          </p:cNvSpPr>
          <p:nvPr/>
        </p:nvSpPr>
        <p:spPr bwMode="auto">
          <a:xfrm>
            <a:off x="39688" y="7292975"/>
            <a:ext cx="1416050" cy="23971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 Cell Analyzer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In cell analyzer 2000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M00441-(1-7)/54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auto">
          <a:xfrm>
            <a:off x="5934075" y="2319353"/>
            <a:ext cx="1087438" cy="15906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 digit balance Sartorius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M00396-3/53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auto">
          <a:xfrm>
            <a:off x="5949950" y="5662628"/>
            <a:ext cx="1071563" cy="15049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Hot plate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M00360-17/53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5949950" y="738158"/>
            <a:ext cx="1089025" cy="152563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Water bath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Memmert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WNB7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M-00286-6/54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5934075" y="3990991"/>
            <a:ext cx="1087438" cy="15906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 digit balance Sartorius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M00396-15/53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 rot="5400000">
            <a:off x="2936573" y="3950117"/>
            <a:ext cx="1793090" cy="122078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CO2 incubator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Shellab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M-00616-1.4/49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สี่เหลี่ยมผืนผ้า 23"/>
          <p:cNvSpPr>
            <a:spLocks noChangeArrowheads="1"/>
          </p:cNvSpPr>
          <p:nvPr/>
        </p:nvSpPr>
        <p:spPr bwMode="auto">
          <a:xfrm>
            <a:off x="1616075" y="5024438"/>
            <a:ext cx="1089025" cy="18224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Microscope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Olympus,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CKX41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M-00370-(4-7)/53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สี่เหลี่ยมผืนผ้า 25"/>
          <p:cNvSpPr>
            <a:spLocks noChangeArrowheads="1"/>
          </p:cNvSpPr>
          <p:nvPr/>
        </p:nvSpPr>
        <p:spPr bwMode="auto">
          <a:xfrm>
            <a:off x="1616075" y="6959600"/>
            <a:ext cx="1089025" cy="199390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Centrifuge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Universal 320K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M-00370-3/53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สี่เหลี่ยมผืนผ้า 26"/>
          <p:cNvSpPr>
            <a:spLocks noChangeArrowheads="1"/>
          </p:cNvSpPr>
          <p:nvPr/>
        </p:nvSpPr>
        <p:spPr bwMode="auto">
          <a:xfrm>
            <a:off x="3509963" y="7961313"/>
            <a:ext cx="1087437" cy="18954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 safety cabinet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ESCO/AC2-4E1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M00616-1.2/49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สี่เหลี่ยมผืนผ้า 29"/>
          <p:cNvSpPr>
            <a:spLocks noChangeArrowheads="1"/>
          </p:cNvSpPr>
          <p:nvPr/>
        </p:nvSpPr>
        <p:spPr bwMode="auto">
          <a:xfrm rot="5400000">
            <a:off x="4387850" y="3878109"/>
            <a:ext cx="1633537" cy="122078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CO2 incubator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Sanyo,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MCO-18M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M00425-1/53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สี่เหลี่ยมผืนผ้า 30"/>
          <p:cNvSpPr>
            <a:spLocks noChangeArrowheads="1"/>
          </p:cNvSpPr>
          <p:nvPr/>
        </p:nvSpPr>
        <p:spPr bwMode="auto">
          <a:xfrm>
            <a:off x="4740275" y="7961313"/>
            <a:ext cx="1089025" cy="18954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Bio safety cabinet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ESCO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M00425-3/53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 dirty="0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0" y="679450"/>
            <a:ext cx="7021513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957263"/>
            <a:r>
              <a:rPr lang="th-TH" b="1" dirty="0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                                       5408</a:t>
            </a:r>
          </a:p>
        </p:txBody>
      </p:sp>
      <p:grpSp>
        <p:nvGrpSpPr>
          <p:cNvPr id="2" name="กลุ่ม 22"/>
          <p:cNvGrpSpPr/>
          <p:nvPr/>
        </p:nvGrpSpPr>
        <p:grpSpPr>
          <a:xfrm>
            <a:off x="1653368" y="452406"/>
            <a:ext cx="3643338" cy="655776"/>
            <a:chOff x="3432448" y="12233448"/>
            <a:chExt cx="2736304" cy="504056"/>
          </a:xfrm>
          <a:solidFill>
            <a:srgbClr val="CCFFFF"/>
          </a:solidFill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496"/>
              <a:ext cx="864096" cy="0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4656" y="12665496"/>
              <a:ext cx="864096" cy="0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4656" y="12233448"/>
              <a:ext cx="0" cy="504056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6544" y="12233448"/>
              <a:ext cx="0" cy="504056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3" name="สี่เหลี่ยมผืนผ้า 24"/>
          <p:cNvSpPr>
            <a:spLocks noChangeArrowheads="1"/>
          </p:cNvSpPr>
          <p:nvPr/>
        </p:nvSpPr>
        <p:spPr bwMode="auto">
          <a:xfrm>
            <a:off x="5382964" y="1452537"/>
            <a:ext cx="1656011" cy="67881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7174" name="สี่เหลี่ยมผืนผ้า 27"/>
          <p:cNvSpPr>
            <a:spLocks noChangeArrowheads="1"/>
          </p:cNvSpPr>
          <p:nvPr/>
        </p:nvSpPr>
        <p:spPr bwMode="auto">
          <a:xfrm>
            <a:off x="1455739" y="2055813"/>
            <a:ext cx="3711202" cy="5794375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7175" name="สี่เหลี่ยมผืนผ้า 39"/>
          <p:cNvSpPr>
            <a:spLocks noChangeArrowheads="1"/>
          </p:cNvSpPr>
          <p:nvPr/>
        </p:nvSpPr>
        <p:spPr bwMode="auto">
          <a:xfrm>
            <a:off x="4564063" y="8351838"/>
            <a:ext cx="2474912" cy="1554162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5" name="สี่เหลี่ยมผืนผ้า 44"/>
          <p:cNvSpPr>
            <a:spLocks noChangeArrowheads="1"/>
          </p:cNvSpPr>
          <p:nvPr/>
        </p:nvSpPr>
        <p:spPr bwMode="auto">
          <a:xfrm>
            <a:off x="4670425" y="8524875"/>
            <a:ext cx="2263775" cy="127476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Fume hood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1" name="สี่เหลี่ยมผืนผ้า 50"/>
          <p:cNvSpPr>
            <a:spLocks noChangeArrowheads="1"/>
          </p:cNvSpPr>
          <p:nvPr/>
        </p:nvSpPr>
        <p:spPr bwMode="auto">
          <a:xfrm rot="16200000">
            <a:off x="1758057" y="6177136"/>
            <a:ext cx="1089025" cy="16160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Microwave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Electrolux,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h-TH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ไม่ออกเลข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4" name="สี่เหลี่ยมผืนผ้า 53"/>
          <p:cNvSpPr>
            <a:spLocks noChangeArrowheads="1"/>
          </p:cNvSpPr>
          <p:nvPr/>
        </p:nvSpPr>
        <p:spPr bwMode="auto">
          <a:xfrm rot="16200000">
            <a:off x="1757263" y="4173538"/>
            <a:ext cx="1089025" cy="161448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Water bath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Labnet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h-TH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ไม่ออกเลข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5" name="สี่เหลี่ยมผืนผ้า 54"/>
          <p:cNvSpPr>
            <a:spLocks noChangeArrowheads="1"/>
          </p:cNvSpPr>
          <p:nvPr/>
        </p:nvSpPr>
        <p:spPr bwMode="auto">
          <a:xfrm rot="16200000">
            <a:off x="1887190" y="2074813"/>
            <a:ext cx="1089025" cy="18700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Centrifuge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BECKMAN,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M22R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M00226-1/53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สี่เหลี่ยมผืนผ้า 28"/>
          <p:cNvSpPr>
            <a:spLocks noChangeArrowheads="1"/>
          </p:cNvSpPr>
          <p:nvPr/>
        </p:nvSpPr>
        <p:spPr bwMode="auto">
          <a:xfrm rot="16200000">
            <a:off x="5658173" y="6624638"/>
            <a:ext cx="1211262" cy="16160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Balance, 2digit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Sartorius,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M00398-1/53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สี่เหลี่ยมผืนผ้า 29"/>
          <p:cNvSpPr>
            <a:spLocks noChangeArrowheads="1"/>
          </p:cNvSpPr>
          <p:nvPr/>
        </p:nvSpPr>
        <p:spPr bwMode="auto">
          <a:xfrm rot="16200000">
            <a:off x="5658173" y="4897438"/>
            <a:ext cx="1211262" cy="16160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 meter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BECKMAN COULTER,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M-00210-8/53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2" name="สี่เหลี่ยมผืนผ้า 31"/>
          <p:cNvSpPr>
            <a:spLocks noChangeArrowheads="1"/>
          </p:cNvSpPr>
          <p:nvPr/>
        </p:nvSpPr>
        <p:spPr bwMode="auto">
          <a:xfrm rot="16200000">
            <a:off x="5658173" y="3170238"/>
            <a:ext cx="1211262" cy="161607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Micromixer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FinePCR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MX2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M-00324-1/56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 rot="16200000">
            <a:off x="5658173" y="1441450"/>
            <a:ext cx="1211262" cy="161766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Stirrier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Labnet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h-TH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ไม่ออกเลข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 rot="16200000">
            <a:off x="3640236" y="4103440"/>
            <a:ext cx="1087438" cy="1778446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Vortex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mixer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M-00283-7/56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 dirty="0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0" y="679450"/>
            <a:ext cx="7021513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defTabSz="957263"/>
            <a:r>
              <a:rPr lang="th-TH" b="1" dirty="0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                                        5413</a:t>
            </a:r>
          </a:p>
        </p:txBody>
      </p:sp>
      <p:grpSp>
        <p:nvGrpSpPr>
          <p:cNvPr id="2" name="กลุ่ม 22"/>
          <p:cNvGrpSpPr/>
          <p:nvPr/>
        </p:nvGrpSpPr>
        <p:grpSpPr>
          <a:xfrm>
            <a:off x="1926580" y="595282"/>
            <a:ext cx="3000396" cy="714380"/>
            <a:chOff x="3432448" y="12233448"/>
            <a:chExt cx="2736304" cy="504056"/>
          </a:xfrm>
          <a:solidFill>
            <a:srgbClr val="CCFFFF"/>
          </a:solidFill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496"/>
              <a:ext cx="864096" cy="0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4656" y="12665496"/>
              <a:ext cx="864096" cy="0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4656" y="12233448"/>
              <a:ext cx="0" cy="504056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6544" y="12233448"/>
              <a:ext cx="0" cy="504056"/>
            </a:xfrm>
            <a:prstGeom prst="line">
              <a:avLst/>
            </a:prstGeom>
            <a:grpFill/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97" name="สี่เหลี่ยมผืนผ้า 24"/>
          <p:cNvSpPr>
            <a:spLocks noChangeArrowheads="1"/>
          </p:cNvSpPr>
          <p:nvPr/>
        </p:nvSpPr>
        <p:spPr bwMode="auto">
          <a:xfrm>
            <a:off x="5310956" y="2166938"/>
            <a:ext cx="1728019" cy="4572012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 b="1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198" name="สี่เหลี่ยมผืนผ้า 27"/>
          <p:cNvSpPr>
            <a:spLocks noChangeArrowheads="1"/>
          </p:cNvSpPr>
          <p:nvPr/>
        </p:nvSpPr>
        <p:spPr bwMode="auto">
          <a:xfrm>
            <a:off x="0" y="6904038"/>
            <a:ext cx="2825750" cy="3001962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5" name="สี่เหลี่ยมผืนผ้า 54"/>
          <p:cNvSpPr>
            <a:spLocks noChangeArrowheads="1"/>
          </p:cNvSpPr>
          <p:nvPr/>
        </p:nvSpPr>
        <p:spPr bwMode="auto">
          <a:xfrm rot="16200000">
            <a:off x="509588" y="7516813"/>
            <a:ext cx="1736725" cy="211613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Deep freezer -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150</a:t>
            </a:r>
          </a:p>
          <a:p>
            <a:pPr algn="ctr" defTabSz="957263">
              <a:defRPr/>
            </a:pP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Science </a:t>
            </a: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M00522-1/55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2" name="สี่เหลี่ยมผืนผ้า 31"/>
          <p:cNvSpPr>
            <a:spLocks noChangeArrowheads="1"/>
          </p:cNvSpPr>
          <p:nvPr/>
        </p:nvSpPr>
        <p:spPr bwMode="auto">
          <a:xfrm rot="16200000">
            <a:off x="5568157" y="3498057"/>
            <a:ext cx="1211262" cy="1695450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Freezer -20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Sanyo, 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M00359-8/53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0" y="0"/>
            <a:ext cx="7021513" cy="4810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sz="2700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คณะเภสัชศาสตร์</a:t>
            </a:r>
          </a:p>
        </p:txBody>
      </p: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0" y="9371013"/>
            <a:ext cx="7021513" cy="5111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pPr algn="ctr" defTabSz="957263"/>
            <a:r>
              <a:rPr lang="th-TH" b="1">
                <a:solidFill>
                  <a:srgbClr val="0000FF"/>
                </a:solidFill>
                <a:latin typeface="Calibri" pitchFamily="34" charset="0"/>
                <a:cs typeface="Cordia New" pitchFamily="34" charset="-34"/>
              </a:rPr>
              <a:t>5415</a:t>
            </a:r>
          </a:p>
        </p:txBody>
      </p:sp>
      <p:grpSp>
        <p:nvGrpSpPr>
          <p:cNvPr id="9220" name="กลุ่ม 22"/>
          <p:cNvGrpSpPr>
            <a:grpSpLocks/>
          </p:cNvGrpSpPr>
          <p:nvPr/>
        </p:nvGrpSpPr>
        <p:grpSpPr bwMode="auto">
          <a:xfrm>
            <a:off x="2525713" y="9466263"/>
            <a:ext cx="1998662" cy="390525"/>
            <a:chOff x="3432448" y="12233448"/>
            <a:chExt cx="2736304" cy="504056"/>
          </a:xfrm>
        </p:grpSpPr>
        <p:cxnSp>
          <p:nvCxnSpPr>
            <p:cNvPr id="12" name="ตัวเชื่อมต่อตรง 11"/>
            <p:cNvCxnSpPr/>
            <p:nvPr/>
          </p:nvCxnSpPr>
          <p:spPr>
            <a:xfrm>
              <a:off x="3432448" y="12665788"/>
              <a:ext cx="862837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305915" y="12665788"/>
              <a:ext cx="862837" cy="0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flipV="1">
              <a:off x="5305915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flipV="1">
              <a:off x="4295285" y="12233448"/>
              <a:ext cx="0" cy="504056"/>
            </a:xfrm>
            <a:prstGeom prst="line">
              <a:avLst/>
            </a:prstGeom>
            <a:ln w="635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21" name="สี่เหลี่ยมผืนผ้า 27"/>
          <p:cNvSpPr>
            <a:spLocks noChangeArrowheads="1"/>
          </p:cNvSpPr>
          <p:nvPr/>
        </p:nvSpPr>
        <p:spPr bwMode="auto">
          <a:xfrm>
            <a:off x="0" y="495300"/>
            <a:ext cx="2296310" cy="8685213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5" name="สี่เหลี่ยมผืนผ้า 54"/>
          <p:cNvSpPr>
            <a:spLocks noChangeArrowheads="1"/>
          </p:cNvSpPr>
          <p:nvPr/>
        </p:nvSpPr>
        <p:spPr bwMode="auto">
          <a:xfrm rot="16200000">
            <a:off x="298450" y="5232400"/>
            <a:ext cx="1738313" cy="211613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Freezer -80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Science,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Forma 900series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M-00523-5/55</a:t>
            </a:r>
            <a:endParaRPr lang="th-TH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223" name="สี่เหลี่ยมผืนผ้า 14"/>
          <p:cNvSpPr>
            <a:spLocks noChangeArrowheads="1"/>
          </p:cNvSpPr>
          <p:nvPr/>
        </p:nvSpPr>
        <p:spPr bwMode="auto">
          <a:xfrm>
            <a:off x="4653763" y="495300"/>
            <a:ext cx="2385211" cy="8685213"/>
          </a:xfrm>
          <a:prstGeom prst="rect">
            <a:avLst/>
          </a:prstGeom>
          <a:solidFill>
            <a:srgbClr val="339933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68415" tIns="34208" rIns="68415" bIns="34208" anchor="ctr"/>
          <a:lstStyle/>
          <a:p>
            <a:pPr algn="ctr" defTabSz="957263"/>
            <a:endParaRPr lang="th-TH">
              <a:solidFill>
                <a:srgbClr val="0000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auto">
          <a:xfrm rot="16200000">
            <a:off x="298450" y="2835275"/>
            <a:ext cx="1738313" cy="2117725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Freezer -80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Science,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Forma 900series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M00359-3/53</a:t>
            </a:r>
            <a:endParaRPr lang="th-TH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auto">
          <a:xfrm rot="16200000">
            <a:off x="4984750" y="661988"/>
            <a:ext cx="1738313" cy="1951037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Freezer -80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science,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Forma 900series</a:t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M-00523-1/55</a:t>
            </a:r>
            <a:endParaRPr lang="th-TH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 rot="16200000">
            <a:off x="4984750" y="2724150"/>
            <a:ext cx="1738313" cy="2062163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Chiller 4</a:t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M-00359-10/53</a:t>
            </a:r>
            <a:endParaRPr lang="th-TH" sz="1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 rot="16200000">
            <a:off x="4984750" y="4953000"/>
            <a:ext cx="1738313" cy="1951038"/>
          </a:xfrm>
          <a:prstGeom prst="rect">
            <a:avLst/>
          </a:prstGeom>
          <a:solidFill>
            <a:srgbClr val="F8F8F8"/>
          </a:solidFill>
          <a:ln w="25400" algn="ctr">
            <a:solidFill>
              <a:srgbClr val="FFFF66"/>
            </a:solidFill>
            <a:miter lim="800000"/>
            <a:headEnd/>
            <a:tailEnd/>
          </a:ln>
        </p:spPr>
        <p:txBody>
          <a:bodyPr vert="eaVert" lIns="68415" tIns="34208" rIns="68415" bIns="34208" anchor="ctr"/>
          <a:lstStyle/>
          <a:p>
            <a:pPr algn="ctr" defTabSz="957263">
              <a:defRPr/>
            </a:pP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Chiller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 C </a:t>
            </a:r>
            <a:b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with rocker (</a:t>
            </a:r>
            <a:r>
              <a:rPr lang="en-US" sz="2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Heildolph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Thermo </a:t>
            </a:r>
            <a:r>
              <a:rPr lang="en-US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Science, </a:t>
            </a: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M00521-1/55</a:t>
            </a:r>
            <a:endParaRPr lang="th-TH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178</Words>
  <Application>Microsoft Office PowerPoint</Application>
  <PresentationFormat>กำหนดเอง</PresentationFormat>
  <Paragraphs>86</Paragraphs>
  <Slides>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KRISANA</cp:lastModifiedBy>
  <cp:revision>301</cp:revision>
  <dcterms:created xsi:type="dcterms:W3CDTF">2013-08-13T03:42:01Z</dcterms:created>
  <dcterms:modified xsi:type="dcterms:W3CDTF">2014-12-22T08:13:52Z</dcterms:modified>
</cp:coreProperties>
</file>